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7" r:id="rId3"/>
    <p:sldId id="258" r:id="rId4"/>
    <p:sldId id="268" r:id="rId5"/>
    <p:sldId id="259" r:id="rId6"/>
    <p:sldId id="269" r:id="rId7"/>
    <p:sldId id="264" r:id="rId8"/>
    <p:sldId id="261" r:id="rId9"/>
    <p:sldId id="263" r:id="rId10"/>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9152" y="0"/>
            <a:ext cx="4022937" cy="349250"/>
          </a:xfrm>
          <a:prstGeom prst="rect">
            <a:avLst/>
          </a:prstGeom>
        </p:spPr>
        <p:txBody>
          <a:bodyPr vert="horz" lIns="92958" tIns="46479" rIns="92958" bIns="46479" rtlCol="0"/>
          <a:lstStyle>
            <a:lvl1pPr algn="r">
              <a:defRPr sz="1200"/>
            </a:lvl1pPr>
          </a:lstStyle>
          <a:p>
            <a:fld id="{041AE39D-8575-4792-BE06-CE5894893C0F}" type="datetimeFigureOut">
              <a:rPr lang="en-US" smtClean="0"/>
              <a:t>2/25/2021</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5"/>
            <a:ext cx="7426960" cy="314325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134"/>
            <a:ext cx="4022937"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9152" y="6634134"/>
            <a:ext cx="4022937" cy="349250"/>
          </a:xfrm>
          <a:prstGeom prst="rect">
            <a:avLst/>
          </a:prstGeom>
        </p:spPr>
        <p:txBody>
          <a:bodyPr vert="horz" lIns="92958" tIns="46479" rIns="92958" bIns="46479" rtlCol="0" anchor="b"/>
          <a:lstStyle>
            <a:lvl1pPr algn="r">
              <a:defRPr sz="1200"/>
            </a:lvl1pPr>
          </a:lstStyle>
          <a:p>
            <a:fld id="{7B38DA91-2B8A-4ECB-B4B4-20BBED3DCADA}" type="slidenum">
              <a:rPr lang="en-US" smtClean="0"/>
              <a:t>‹#›</a:t>
            </a:fld>
            <a:endParaRPr lang="en-US"/>
          </a:p>
        </p:txBody>
      </p:sp>
    </p:spTree>
    <p:extLst>
      <p:ext uri="{BB962C8B-B14F-4D97-AF65-F5344CB8AC3E}">
        <p14:creationId xmlns:p14="http://schemas.microsoft.com/office/powerpoint/2010/main" val="315733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19574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548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6" name="Holder 6"/>
          <p:cNvSpPr>
            <a:spLocks noGrp="1"/>
          </p:cNvSpPr>
          <p:nvPr>
            <p:ph type="sldNum" sz="quarter" idx="7"/>
          </p:nvPr>
        </p:nvSpPr>
        <p:spPr/>
        <p:txBody>
          <a:bodyPr lIns="0" tIns="0" rIns="0" bIns="0"/>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6" name="Holder 6"/>
          <p:cNvSpPr>
            <a:spLocks noGrp="1"/>
          </p:cNvSpPr>
          <p:nvPr>
            <p:ph type="sldNum" sz="quarter" idx="7"/>
          </p:nvPr>
        </p:nvSpPr>
        <p:spPr/>
        <p:txBody>
          <a:bodyPr lIns="0" tIns="0" rIns="0" bIns="0"/>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45640" y="2085651"/>
            <a:ext cx="1923415" cy="4099560"/>
          </a:xfrm>
          <a:prstGeom prst="rect">
            <a:avLst/>
          </a:prstGeom>
        </p:spPr>
        <p:txBody>
          <a:bodyPr wrap="square" lIns="0" tIns="0" rIns="0" bIns="0">
            <a:spAutoFit/>
          </a:bodyPr>
          <a:lstStyle>
            <a:lvl1pPr>
              <a:defRPr sz="1600" b="0" i="0" u="heavy">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7" name="Holder 7"/>
          <p:cNvSpPr>
            <a:spLocks noGrp="1"/>
          </p:cNvSpPr>
          <p:nvPr>
            <p:ph type="sldNum" sz="quarter" idx="7"/>
          </p:nvPr>
        </p:nvSpPr>
        <p:spPr/>
        <p:txBody>
          <a:bodyPr lIns="0" tIns="0" rIns="0" bIns="0"/>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5" name="Holder 5"/>
          <p:cNvSpPr>
            <a:spLocks noGrp="1"/>
          </p:cNvSpPr>
          <p:nvPr>
            <p:ph type="sldNum" sz="quarter" idx="7"/>
          </p:nvPr>
        </p:nvSpPr>
        <p:spPr/>
        <p:txBody>
          <a:bodyPr lIns="0" tIns="0" rIns="0" bIns="0"/>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4" name="Holder 4"/>
          <p:cNvSpPr>
            <a:spLocks noGrp="1"/>
          </p:cNvSpPr>
          <p:nvPr>
            <p:ph type="sldNum" sz="quarter" idx="7"/>
          </p:nvPr>
        </p:nvSpPr>
        <p:spPr/>
        <p:txBody>
          <a:bodyPr lIns="0" tIns="0" rIns="0" bIns="0"/>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537570" y="178282"/>
            <a:ext cx="1447805" cy="575284"/>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919162"/>
            <a:ext cx="9144000" cy="71437"/>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487000" y="291222"/>
            <a:ext cx="8169998" cy="554355"/>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a:xfrm>
            <a:off x="444527" y="1360011"/>
            <a:ext cx="8254945" cy="34042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2/25/2021</a:t>
            </a:fld>
            <a:endParaRPr lang="en-US"/>
          </a:p>
        </p:txBody>
      </p:sp>
      <p:sp>
        <p:nvSpPr>
          <p:cNvPr id="6" name="Holder 6"/>
          <p:cNvSpPr>
            <a:spLocks noGrp="1"/>
          </p:cNvSpPr>
          <p:nvPr>
            <p:ph type="sldNum" sz="quarter" idx="7"/>
          </p:nvPr>
        </p:nvSpPr>
        <p:spPr>
          <a:xfrm>
            <a:off x="8692768" y="6633052"/>
            <a:ext cx="109220" cy="139700"/>
          </a:xfrm>
          <a:prstGeom prst="rect">
            <a:avLst/>
          </a:prstGeom>
        </p:spPr>
        <p:txBody>
          <a:bodyPr wrap="square" lIns="0" tIns="0" rIns="0" bIns="0">
            <a:spAutoFit/>
          </a:bodyPr>
          <a:lstStyle>
            <a:lvl1pPr>
              <a:defRPr sz="900" b="0" i="0">
                <a:solidFill>
                  <a:srgbClr val="787878"/>
                </a:solidFill>
                <a:latin typeface="Calibri"/>
                <a:cs typeface="Calibri"/>
              </a:defRPr>
            </a:lvl1pPr>
          </a:lstStyle>
          <a:p>
            <a:pPr marL="254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enterpointenergy.com/constructio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mailto:Hannah.Gullickson@centerpointenergy.com" TargetMode="External"/><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hyperlink" Target="mailto:csv.constructionservices@centerpointenergy.com" TargetMode="External"/><Relationship Id="rId4" Type="http://schemas.openxmlformats.org/officeDocument/2006/relationships/hyperlink" Target="mailto:csv.restoration@centerpointenergy.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176962"/>
            <a:ext cx="9144000" cy="7143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508596" y="1761528"/>
            <a:ext cx="2466975" cy="304800"/>
          </a:xfrm>
          <a:prstGeom prst="rect">
            <a:avLst/>
          </a:prstGeom>
        </p:spPr>
        <p:txBody>
          <a:bodyPr vert="horz" wrap="square" lIns="0" tIns="0" rIns="0" bIns="0" rtlCol="0">
            <a:spAutoFit/>
          </a:bodyPr>
          <a:lstStyle/>
          <a:p>
            <a:pPr marL="12700">
              <a:lnSpc>
                <a:spcPct val="100000"/>
              </a:lnSpc>
            </a:pPr>
            <a:r>
              <a:rPr sz="2400" b="1" spc="-25" dirty="0">
                <a:latin typeface="Calibri"/>
                <a:cs typeface="Calibri"/>
              </a:rPr>
              <a:t>CenterPoin</a:t>
            </a:r>
            <a:r>
              <a:rPr sz="2400" b="1" spc="-10" dirty="0">
                <a:latin typeface="Calibri"/>
                <a:cs typeface="Calibri"/>
              </a:rPr>
              <a:t>t</a:t>
            </a:r>
            <a:r>
              <a:rPr sz="2400" b="1" spc="30" dirty="0">
                <a:latin typeface="Calibri"/>
                <a:cs typeface="Calibri"/>
              </a:rPr>
              <a:t> </a:t>
            </a:r>
            <a:r>
              <a:rPr sz="2400" b="1" spc="-5" dirty="0">
                <a:latin typeface="Calibri"/>
                <a:cs typeface="Calibri"/>
              </a:rPr>
              <a:t>Energy</a:t>
            </a:r>
            <a:endParaRPr sz="2400">
              <a:latin typeface="Calibri"/>
              <a:cs typeface="Calibri"/>
            </a:endParaRPr>
          </a:p>
        </p:txBody>
      </p:sp>
      <p:sp>
        <p:nvSpPr>
          <p:cNvPr id="4" name="object 4"/>
          <p:cNvSpPr txBox="1"/>
          <p:nvPr/>
        </p:nvSpPr>
        <p:spPr>
          <a:xfrm>
            <a:off x="508596" y="2305532"/>
            <a:ext cx="6454140" cy="307777"/>
          </a:xfrm>
          <a:prstGeom prst="rect">
            <a:avLst/>
          </a:prstGeom>
        </p:spPr>
        <p:txBody>
          <a:bodyPr vert="horz" wrap="square" lIns="0" tIns="0" rIns="0" bIns="0" rtlCol="0">
            <a:spAutoFit/>
          </a:bodyPr>
          <a:lstStyle/>
          <a:p>
            <a:pPr marL="12700">
              <a:lnSpc>
                <a:spcPct val="100000"/>
              </a:lnSpc>
            </a:pPr>
            <a:r>
              <a:rPr lang="en-US" sz="2000" b="1" dirty="0">
                <a:latin typeface="Calibri"/>
                <a:cs typeface="Calibri"/>
              </a:rPr>
              <a:t>Edina – Blake Road 2021 Belt Line Project</a:t>
            </a:r>
            <a:endParaRPr sz="2000" dirty="0">
              <a:latin typeface="Calibri"/>
              <a:cs typeface="Calibri"/>
            </a:endParaRPr>
          </a:p>
        </p:txBody>
      </p:sp>
      <p:sp>
        <p:nvSpPr>
          <p:cNvPr id="5" name="object 5"/>
          <p:cNvSpPr txBox="1"/>
          <p:nvPr/>
        </p:nvSpPr>
        <p:spPr>
          <a:xfrm>
            <a:off x="368300" y="5716778"/>
            <a:ext cx="1369695" cy="215444"/>
          </a:xfrm>
          <a:prstGeom prst="rect">
            <a:avLst/>
          </a:prstGeom>
        </p:spPr>
        <p:txBody>
          <a:bodyPr vert="horz" wrap="square" lIns="0" tIns="0" rIns="0" bIns="0" rtlCol="0">
            <a:spAutoFit/>
          </a:bodyPr>
          <a:lstStyle/>
          <a:p>
            <a:pPr marL="12700">
              <a:lnSpc>
                <a:spcPct val="100000"/>
              </a:lnSpc>
            </a:pPr>
            <a:r>
              <a:rPr lang="en-US" sz="1400" dirty="0">
                <a:latin typeface="Calibri"/>
                <a:cs typeface="Calibri"/>
              </a:rPr>
              <a:t>February 2021</a:t>
            </a: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8546" rIns="0" bIns="0" rtlCol="0">
            <a:spAutoFit/>
          </a:bodyPr>
          <a:lstStyle/>
          <a:p>
            <a:pPr marL="358140">
              <a:lnSpc>
                <a:spcPct val="100000"/>
              </a:lnSpc>
            </a:pPr>
            <a:r>
              <a:rPr spc="-5" dirty="0"/>
              <a:t>Ce</a:t>
            </a:r>
            <a:r>
              <a:rPr dirty="0"/>
              <a:t>nte</a:t>
            </a:r>
            <a:r>
              <a:rPr spc="-10" dirty="0"/>
              <a:t>r</a:t>
            </a:r>
            <a:r>
              <a:rPr dirty="0"/>
              <a:t>Po</a:t>
            </a:r>
            <a:r>
              <a:rPr spc="-5" dirty="0"/>
              <a:t>i</a:t>
            </a:r>
            <a:r>
              <a:rPr dirty="0"/>
              <a:t>nt</a:t>
            </a:r>
            <a:r>
              <a:rPr spc="-25" dirty="0"/>
              <a:t> </a:t>
            </a:r>
            <a:r>
              <a:rPr spc="-10" dirty="0"/>
              <a:t>E</a:t>
            </a:r>
            <a:r>
              <a:rPr dirty="0"/>
              <a:t>n</a:t>
            </a:r>
            <a:r>
              <a:rPr spc="-5" dirty="0"/>
              <a:t>erg</a:t>
            </a:r>
            <a:r>
              <a:rPr dirty="0"/>
              <a:t>y</a:t>
            </a:r>
            <a:r>
              <a:rPr spc="5" dirty="0"/>
              <a:t> </a:t>
            </a:r>
            <a:r>
              <a:rPr dirty="0"/>
              <a:t>- Mi</a:t>
            </a:r>
            <a:r>
              <a:rPr spc="5" dirty="0"/>
              <a:t>n</a:t>
            </a:r>
            <a:r>
              <a:rPr dirty="0"/>
              <a:t>n</a:t>
            </a:r>
            <a:r>
              <a:rPr spc="-5" dirty="0"/>
              <a:t>e</a:t>
            </a:r>
            <a:r>
              <a:rPr dirty="0"/>
              <a:t>sota</a:t>
            </a:r>
            <a:r>
              <a:rPr spc="-40" dirty="0"/>
              <a:t> </a:t>
            </a:r>
            <a:r>
              <a:rPr spc="-5" dirty="0"/>
              <a:t>G</a:t>
            </a:r>
            <a:r>
              <a:rPr spc="-10" dirty="0"/>
              <a:t>a</a:t>
            </a:r>
            <a:r>
              <a:rPr dirty="0"/>
              <a:t>s</a:t>
            </a:r>
            <a:r>
              <a:rPr spc="5" dirty="0"/>
              <a:t> </a:t>
            </a:r>
            <a:r>
              <a:rPr dirty="0"/>
              <a:t>Op</a:t>
            </a:r>
            <a:r>
              <a:rPr spc="-5" dirty="0"/>
              <a:t>er</a:t>
            </a:r>
            <a:r>
              <a:rPr spc="-10" dirty="0"/>
              <a:t>a</a:t>
            </a:r>
            <a:r>
              <a:rPr dirty="0"/>
              <a:t>t</a:t>
            </a:r>
            <a:r>
              <a:rPr spc="-5" dirty="0"/>
              <a:t>i</a:t>
            </a:r>
            <a:r>
              <a:rPr dirty="0"/>
              <a:t>ons</a:t>
            </a:r>
          </a:p>
        </p:txBody>
      </p:sp>
      <p:sp>
        <p:nvSpPr>
          <p:cNvPr id="3" name="object 3"/>
          <p:cNvSpPr/>
          <p:nvPr/>
        </p:nvSpPr>
        <p:spPr>
          <a:xfrm>
            <a:off x="995273" y="1244904"/>
            <a:ext cx="4089400" cy="5079365"/>
          </a:xfrm>
          <a:custGeom>
            <a:avLst/>
            <a:gdLst/>
            <a:ahLst/>
            <a:cxnLst/>
            <a:rect l="l" t="t" r="r" b="b"/>
            <a:pathLst>
              <a:path w="4089400" h="5079365">
                <a:moveTo>
                  <a:pt x="0" y="0"/>
                </a:moveTo>
                <a:lnTo>
                  <a:pt x="4088917" y="0"/>
                </a:lnTo>
                <a:lnTo>
                  <a:pt x="4088917" y="5078780"/>
                </a:lnTo>
                <a:lnTo>
                  <a:pt x="0" y="5078780"/>
                </a:lnTo>
                <a:lnTo>
                  <a:pt x="0" y="0"/>
                </a:lnTo>
                <a:close/>
              </a:path>
            </a:pathLst>
          </a:custGeom>
          <a:solidFill>
            <a:srgbClr val="000080"/>
          </a:solidFill>
        </p:spPr>
        <p:txBody>
          <a:bodyPr wrap="square" lIns="0" tIns="0" rIns="0" bIns="0" rtlCol="0"/>
          <a:lstStyle/>
          <a:p>
            <a:endParaRPr/>
          </a:p>
        </p:txBody>
      </p:sp>
      <p:sp>
        <p:nvSpPr>
          <p:cNvPr id="4" name="object 4"/>
          <p:cNvSpPr/>
          <p:nvPr/>
        </p:nvSpPr>
        <p:spPr>
          <a:xfrm>
            <a:off x="997838" y="1247628"/>
            <a:ext cx="4088913" cy="507877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498943" y="1558770"/>
            <a:ext cx="3035457" cy="3577903"/>
          </a:xfrm>
          <a:prstGeom prst="rect">
            <a:avLst/>
          </a:prstGeom>
        </p:spPr>
        <p:txBody>
          <a:bodyPr vert="horz" wrap="square" lIns="0" tIns="0" rIns="0" bIns="0" rtlCol="0">
            <a:spAutoFit/>
          </a:bodyPr>
          <a:lstStyle/>
          <a:p>
            <a:pPr marL="12700">
              <a:lnSpc>
                <a:spcPct val="100000"/>
              </a:lnSpc>
            </a:pPr>
            <a:r>
              <a:rPr spc="-15" dirty="0">
                <a:latin typeface="Calibri"/>
                <a:cs typeface="Calibri"/>
              </a:rPr>
              <a:t>M</a:t>
            </a:r>
            <a:r>
              <a:rPr dirty="0">
                <a:latin typeface="Calibri"/>
                <a:cs typeface="Calibri"/>
              </a:rPr>
              <a:t>i</a:t>
            </a:r>
            <a:r>
              <a:rPr spc="-10" dirty="0">
                <a:latin typeface="Calibri"/>
                <a:cs typeface="Calibri"/>
              </a:rPr>
              <a:t>nn</a:t>
            </a:r>
            <a:r>
              <a:rPr spc="-15" dirty="0">
                <a:latin typeface="Calibri"/>
                <a:cs typeface="Calibri"/>
              </a:rPr>
              <a:t>eso</a:t>
            </a:r>
            <a:r>
              <a:rPr spc="-30" dirty="0">
                <a:latin typeface="Calibri"/>
                <a:cs typeface="Calibri"/>
              </a:rPr>
              <a:t>t</a:t>
            </a:r>
            <a:r>
              <a:rPr spc="-10" dirty="0">
                <a:latin typeface="Calibri"/>
                <a:cs typeface="Calibri"/>
              </a:rPr>
              <a:t>a</a:t>
            </a:r>
            <a:r>
              <a:rPr dirty="0">
                <a:latin typeface="Calibri"/>
                <a:cs typeface="Calibri"/>
              </a:rPr>
              <a:t> </a:t>
            </a:r>
            <a:r>
              <a:rPr spc="-15" dirty="0">
                <a:latin typeface="Calibri"/>
                <a:cs typeface="Calibri"/>
              </a:rPr>
              <a:t>B</a:t>
            </a:r>
            <a:r>
              <a:rPr spc="-10" dirty="0">
                <a:latin typeface="Calibri"/>
                <a:cs typeface="Calibri"/>
              </a:rPr>
              <a:t>a</a:t>
            </a:r>
            <a:r>
              <a:rPr spc="-15" dirty="0">
                <a:latin typeface="Calibri"/>
                <a:cs typeface="Calibri"/>
              </a:rPr>
              <a:t>se</a:t>
            </a:r>
            <a:r>
              <a:rPr spc="-10" dirty="0">
                <a:latin typeface="Calibri"/>
                <a:cs typeface="Calibri"/>
              </a:rPr>
              <a:t>d</a:t>
            </a:r>
            <a:endParaRPr dirty="0">
              <a:latin typeface="Calibri"/>
              <a:cs typeface="Calibri"/>
            </a:endParaRPr>
          </a:p>
          <a:p>
            <a:pPr>
              <a:lnSpc>
                <a:spcPct val="100000"/>
              </a:lnSpc>
              <a:spcBef>
                <a:spcPts val="22"/>
              </a:spcBef>
            </a:pPr>
            <a:endParaRPr dirty="0">
              <a:latin typeface="Times New Roman"/>
              <a:cs typeface="Times New Roman"/>
            </a:endParaRPr>
          </a:p>
          <a:p>
            <a:pPr marL="299085" indent="-286385">
              <a:lnSpc>
                <a:spcPct val="100000"/>
              </a:lnSpc>
              <a:buFont typeface="Arial"/>
              <a:buChar char="•"/>
              <a:tabLst>
                <a:tab pos="299720" algn="l"/>
              </a:tabLst>
            </a:pPr>
            <a:r>
              <a:rPr spc="-35" dirty="0">
                <a:latin typeface="Calibri"/>
                <a:cs typeface="Calibri"/>
              </a:rPr>
              <a:t>F</a:t>
            </a:r>
            <a:r>
              <a:rPr spc="-15" dirty="0">
                <a:latin typeface="Calibri"/>
                <a:cs typeface="Calibri"/>
              </a:rPr>
              <a:t>o</a:t>
            </a:r>
            <a:r>
              <a:rPr spc="-10" dirty="0">
                <a:latin typeface="Calibri"/>
                <a:cs typeface="Calibri"/>
              </a:rPr>
              <a:t>und</a:t>
            </a:r>
            <a:r>
              <a:rPr spc="-15" dirty="0">
                <a:latin typeface="Calibri"/>
                <a:cs typeface="Calibri"/>
              </a:rPr>
              <a:t>e</a:t>
            </a:r>
            <a:r>
              <a:rPr spc="-10" dirty="0">
                <a:latin typeface="Calibri"/>
                <a:cs typeface="Calibri"/>
              </a:rPr>
              <a:t>d</a:t>
            </a:r>
            <a:r>
              <a:rPr spc="10" dirty="0">
                <a:latin typeface="Calibri"/>
                <a:cs typeface="Calibri"/>
              </a:rPr>
              <a:t> </a:t>
            </a:r>
            <a:r>
              <a:rPr dirty="0">
                <a:latin typeface="Calibri"/>
                <a:cs typeface="Calibri"/>
              </a:rPr>
              <a:t>i</a:t>
            </a:r>
            <a:r>
              <a:rPr spc="-10" dirty="0">
                <a:latin typeface="Calibri"/>
                <a:cs typeface="Calibri"/>
              </a:rPr>
              <a:t>n</a:t>
            </a:r>
            <a:r>
              <a:rPr spc="-5" dirty="0">
                <a:latin typeface="Calibri"/>
                <a:cs typeface="Calibri"/>
              </a:rPr>
              <a:t> </a:t>
            </a:r>
            <a:r>
              <a:rPr spc="-15" dirty="0">
                <a:latin typeface="Calibri"/>
                <a:cs typeface="Calibri"/>
              </a:rPr>
              <a:t>187</a:t>
            </a:r>
            <a:r>
              <a:rPr spc="-10" dirty="0">
                <a:latin typeface="Calibri"/>
                <a:cs typeface="Calibri"/>
              </a:rPr>
              <a:t>0</a:t>
            </a:r>
            <a:endParaRPr dirty="0">
              <a:latin typeface="Calibri"/>
              <a:cs typeface="Calibri"/>
            </a:endParaRPr>
          </a:p>
          <a:p>
            <a:pPr marL="299085" indent="-286385">
              <a:lnSpc>
                <a:spcPct val="100000"/>
              </a:lnSpc>
              <a:buFont typeface="Arial"/>
              <a:buChar char="•"/>
              <a:tabLst>
                <a:tab pos="299720" algn="l"/>
              </a:tabLst>
            </a:pPr>
            <a:r>
              <a:rPr spc="-15" dirty="0">
                <a:latin typeface="Calibri"/>
                <a:cs typeface="Calibri"/>
              </a:rPr>
              <a:t>8</a:t>
            </a:r>
            <a:r>
              <a:rPr lang="en-US" spc="-15" dirty="0">
                <a:latin typeface="Calibri"/>
                <a:cs typeface="Calibri"/>
              </a:rPr>
              <a:t>70</a:t>
            </a:r>
            <a:r>
              <a:rPr spc="-15" dirty="0">
                <a:latin typeface="Calibri"/>
                <a:cs typeface="Calibri"/>
              </a:rPr>
              <a:t>,00</a:t>
            </a:r>
            <a:r>
              <a:rPr spc="-10" dirty="0">
                <a:latin typeface="Calibri"/>
                <a:cs typeface="Calibri"/>
              </a:rPr>
              <a:t>0</a:t>
            </a:r>
            <a:r>
              <a:rPr lang="en-US" spc="-10" dirty="0">
                <a:latin typeface="Calibri"/>
                <a:cs typeface="Calibri"/>
              </a:rPr>
              <a:t>+</a:t>
            </a:r>
            <a:r>
              <a:rPr spc="50" dirty="0">
                <a:latin typeface="Calibri"/>
                <a:cs typeface="Calibri"/>
              </a:rPr>
              <a:t> </a:t>
            </a:r>
            <a:r>
              <a:rPr spc="-15" dirty="0">
                <a:latin typeface="Calibri"/>
                <a:cs typeface="Calibri"/>
              </a:rPr>
              <a:t>c</a:t>
            </a:r>
            <a:r>
              <a:rPr spc="-10" dirty="0">
                <a:latin typeface="Calibri"/>
                <a:cs typeface="Calibri"/>
              </a:rPr>
              <a:t>u</a:t>
            </a:r>
            <a:r>
              <a:rPr spc="-25" dirty="0">
                <a:latin typeface="Calibri"/>
                <a:cs typeface="Calibri"/>
              </a:rPr>
              <a:t>s</a:t>
            </a:r>
            <a:r>
              <a:rPr spc="-20" dirty="0">
                <a:latin typeface="Calibri"/>
                <a:cs typeface="Calibri"/>
              </a:rPr>
              <a:t>t</a:t>
            </a:r>
            <a:r>
              <a:rPr spc="-15" dirty="0">
                <a:latin typeface="Calibri"/>
                <a:cs typeface="Calibri"/>
              </a:rPr>
              <a:t>o</a:t>
            </a:r>
            <a:r>
              <a:rPr spc="-20" dirty="0">
                <a:latin typeface="Calibri"/>
                <a:cs typeface="Calibri"/>
              </a:rPr>
              <a:t>m</a:t>
            </a:r>
            <a:r>
              <a:rPr spc="-15" dirty="0">
                <a:latin typeface="Calibri"/>
                <a:cs typeface="Calibri"/>
              </a:rPr>
              <a:t>e</a:t>
            </a:r>
            <a:r>
              <a:rPr spc="-40" dirty="0">
                <a:latin typeface="Calibri"/>
                <a:cs typeface="Calibri"/>
              </a:rPr>
              <a:t>r</a:t>
            </a:r>
            <a:r>
              <a:rPr spc="-10" dirty="0">
                <a:latin typeface="Calibri"/>
                <a:cs typeface="Calibri"/>
              </a:rPr>
              <a:t>s</a:t>
            </a:r>
            <a:endParaRPr dirty="0">
              <a:latin typeface="Calibri"/>
              <a:cs typeface="Calibri"/>
            </a:endParaRPr>
          </a:p>
          <a:p>
            <a:pPr marL="299085" indent="-286385">
              <a:lnSpc>
                <a:spcPct val="100000"/>
              </a:lnSpc>
              <a:buFont typeface="Arial"/>
              <a:buChar char="•"/>
              <a:tabLst>
                <a:tab pos="299720" algn="l"/>
              </a:tabLst>
            </a:pPr>
            <a:r>
              <a:rPr lang="en-US" spc="-15" dirty="0">
                <a:latin typeface="Calibri"/>
                <a:cs typeface="Calibri"/>
              </a:rPr>
              <a:t>Serving </a:t>
            </a:r>
            <a:r>
              <a:rPr spc="-15" dirty="0">
                <a:latin typeface="Calibri"/>
                <a:cs typeface="Calibri"/>
              </a:rPr>
              <a:t>26</a:t>
            </a:r>
            <a:r>
              <a:rPr spc="-10" dirty="0">
                <a:latin typeface="Calibri"/>
                <a:cs typeface="Calibri"/>
              </a:rPr>
              <a:t>0</a:t>
            </a:r>
            <a:r>
              <a:rPr lang="en-US" spc="-10" dirty="0">
                <a:latin typeface="Calibri"/>
                <a:cs typeface="Calibri"/>
              </a:rPr>
              <a:t>+</a:t>
            </a:r>
            <a:r>
              <a:rPr spc="15" dirty="0">
                <a:latin typeface="Calibri"/>
                <a:cs typeface="Calibri"/>
              </a:rPr>
              <a:t> </a:t>
            </a:r>
            <a:r>
              <a:rPr spc="-30" dirty="0">
                <a:latin typeface="Calibri"/>
                <a:cs typeface="Calibri"/>
              </a:rPr>
              <a:t>c</a:t>
            </a:r>
            <a:r>
              <a:rPr spc="-15" dirty="0">
                <a:latin typeface="Calibri"/>
                <a:cs typeface="Calibri"/>
              </a:rPr>
              <a:t>o</a:t>
            </a:r>
            <a:r>
              <a:rPr spc="-20" dirty="0">
                <a:latin typeface="Calibri"/>
                <a:cs typeface="Calibri"/>
              </a:rPr>
              <a:t>mm</a:t>
            </a:r>
            <a:r>
              <a:rPr spc="-10" dirty="0">
                <a:latin typeface="Calibri"/>
                <a:cs typeface="Calibri"/>
              </a:rPr>
              <a:t>un</a:t>
            </a:r>
            <a:r>
              <a:rPr dirty="0">
                <a:latin typeface="Calibri"/>
                <a:cs typeface="Calibri"/>
              </a:rPr>
              <a:t>i</a:t>
            </a:r>
            <a:r>
              <a:rPr spc="-10" dirty="0">
                <a:latin typeface="Calibri"/>
                <a:cs typeface="Calibri"/>
              </a:rPr>
              <a:t>t</a:t>
            </a:r>
            <a:r>
              <a:rPr dirty="0">
                <a:latin typeface="Calibri"/>
                <a:cs typeface="Calibri"/>
              </a:rPr>
              <a:t>i</a:t>
            </a:r>
            <a:r>
              <a:rPr spc="-15" dirty="0">
                <a:latin typeface="Calibri"/>
                <a:cs typeface="Calibri"/>
              </a:rPr>
              <a:t>e</a:t>
            </a:r>
            <a:r>
              <a:rPr spc="-10" dirty="0">
                <a:latin typeface="Calibri"/>
                <a:cs typeface="Calibri"/>
              </a:rPr>
              <a:t>s</a:t>
            </a:r>
            <a:endParaRPr dirty="0">
              <a:latin typeface="Calibri"/>
              <a:cs typeface="Calibri"/>
            </a:endParaRPr>
          </a:p>
          <a:p>
            <a:pPr marL="299085" indent="-286385">
              <a:lnSpc>
                <a:spcPct val="100000"/>
              </a:lnSpc>
              <a:buFont typeface="Arial"/>
              <a:buChar char="•"/>
              <a:tabLst>
                <a:tab pos="299720" algn="l"/>
              </a:tabLst>
            </a:pPr>
            <a:r>
              <a:rPr spc="-15" dirty="0">
                <a:latin typeface="Calibri"/>
                <a:cs typeface="Calibri"/>
              </a:rPr>
              <a:t>1</a:t>
            </a:r>
            <a:r>
              <a:rPr lang="en-US" spc="-15" dirty="0">
                <a:latin typeface="Calibri"/>
                <a:cs typeface="Calibri"/>
              </a:rPr>
              <a:t>,20</a:t>
            </a:r>
            <a:r>
              <a:rPr spc="-10" dirty="0">
                <a:latin typeface="Calibri"/>
                <a:cs typeface="Calibri"/>
              </a:rPr>
              <a:t>0</a:t>
            </a:r>
            <a:r>
              <a:rPr spc="25" dirty="0">
                <a:latin typeface="Calibri"/>
                <a:cs typeface="Calibri"/>
              </a:rPr>
              <a:t> </a:t>
            </a:r>
            <a:r>
              <a:rPr spc="-15" dirty="0">
                <a:latin typeface="Calibri"/>
                <a:cs typeface="Calibri"/>
              </a:rPr>
              <a:t>e</a:t>
            </a:r>
            <a:r>
              <a:rPr spc="-20" dirty="0">
                <a:latin typeface="Calibri"/>
                <a:cs typeface="Calibri"/>
              </a:rPr>
              <a:t>m</a:t>
            </a:r>
            <a:r>
              <a:rPr spc="-10" dirty="0">
                <a:latin typeface="Calibri"/>
                <a:cs typeface="Calibri"/>
              </a:rPr>
              <a:t>p</a:t>
            </a:r>
            <a:r>
              <a:rPr dirty="0">
                <a:latin typeface="Calibri"/>
                <a:cs typeface="Calibri"/>
              </a:rPr>
              <a:t>l</a:t>
            </a:r>
            <a:r>
              <a:rPr spc="-25" dirty="0">
                <a:latin typeface="Calibri"/>
                <a:cs typeface="Calibri"/>
              </a:rPr>
              <a:t>o</a:t>
            </a:r>
            <a:r>
              <a:rPr spc="-40" dirty="0">
                <a:latin typeface="Calibri"/>
                <a:cs typeface="Calibri"/>
              </a:rPr>
              <a:t>y</a:t>
            </a:r>
            <a:r>
              <a:rPr spc="-15" dirty="0">
                <a:latin typeface="Calibri"/>
                <a:cs typeface="Calibri"/>
              </a:rPr>
              <a:t>ee</a:t>
            </a:r>
            <a:r>
              <a:rPr spc="-10" dirty="0">
                <a:latin typeface="Calibri"/>
                <a:cs typeface="Calibri"/>
              </a:rPr>
              <a:t>s</a:t>
            </a:r>
            <a:endParaRPr dirty="0">
              <a:latin typeface="Calibri"/>
              <a:cs typeface="Calibri"/>
            </a:endParaRPr>
          </a:p>
          <a:p>
            <a:pPr marL="299085" indent="-286385">
              <a:lnSpc>
                <a:spcPct val="100000"/>
              </a:lnSpc>
              <a:buFont typeface="Arial"/>
              <a:buChar char="•"/>
              <a:tabLst>
                <a:tab pos="299720" algn="l"/>
              </a:tabLst>
            </a:pPr>
            <a:r>
              <a:rPr lang="en-US" spc="-15" dirty="0">
                <a:latin typeface="Calibri"/>
                <a:cs typeface="Calibri"/>
              </a:rPr>
              <a:t>Invested </a:t>
            </a:r>
            <a:r>
              <a:rPr spc="-15" dirty="0">
                <a:latin typeface="Calibri"/>
                <a:cs typeface="Calibri"/>
              </a:rPr>
              <a:t>$1</a:t>
            </a:r>
            <a:r>
              <a:rPr lang="en-US" spc="-15" dirty="0">
                <a:latin typeface="Calibri"/>
                <a:cs typeface="Calibri"/>
              </a:rPr>
              <a:t>+</a:t>
            </a:r>
            <a:r>
              <a:rPr spc="15" dirty="0">
                <a:latin typeface="Calibri"/>
                <a:cs typeface="Calibri"/>
              </a:rPr>
              <a:t> </a:t>
            </a:r>
            <a:r>
              <a:rPr spc="-10" dirty="0">
                <a:latin typeface="Calibri"/>
                <a:cs typeface="Calibri"/>
              </a:rPr>
              <a:t>b</a:t>
            </a:r>
            <a:r>
              <a:rPr dirty="0">
                <a:latin typeface="Calibri"/>
                <a:cs typeface="Calibri"/>
              </a:rPr>
              <a:t>ill</a:t>
            </a:r>
            <a:r>
              <a:rPr spc="-15" dirty="0">
                <a:latin typeface="Calibri"/>
                <a:cs typeface="Calibri"/>
              </a:rPr>
              <a:t>io</a:t>
            </a:r>
            <a:r>
              <a:rPr spc="-10" dirty="0">
                <a:latin typeface="Calibri"/>
                <a:cs typeface="Calibri"/>
              </a:rPr>
              <a:t>n</a:t>
            </a:r>
            <a:r>
              <a:rPr spc="-30" dirty="0">
                <a:latin typeface="Calibri"/>
                <a:cs typeface="Calibri"/>
              </a:rPr>
              <a:t> </a:t>
            </a:r>
            <a:r>
              <a:rPr dirty="0">
                <a:latin typeface="Calibri"/>
                <a:cs typeface="Calibri"/>
              </a:rPr>
              <a:t>i</a:t>
            </a:r>
            <a:r>
              <a:rPr spc="-10" dirty="0">
                <a:latin typeface="Calibri"/>
                <a:cs typeface="Calibri"/>
              </a:rPr>
              <a:t>n</a:t>
            </a:r>
            <a:r>
              <a:rPr spc="-15" dirty="0">
                <a:latin typeface="Calibri"/>
                <a:cs typeface="Calibri"/>
              </a:rPr>
              <a:t> </a:t>
            </a:r>
            <a:r>
              <a:rPr dirty="0">
                <a:latin typeface="Calibri"/>
                <a:cs typeface="Calibri"/>
              </a:rPr>
              <a:t>i</a:t>
            </a:r>
            <a:r>
              <a:rPr spc="-25" dirty="0">
                <a:latin typeface="Calibri"/>
                <a:cs typeface="Calibri"/>
              </a:rPr>
              <a:t>n</a:t>
            </a:r>
            <a:r>
              <a:rPr spc="-5" dirty="0">
                <a:latin typeface="Calibri"/>
                <a:cs typeface="Calibri"/>
              </a:rPr>
              <a:t>f</a:t>
            </a:r>
            <a:r>
              <a:rPr spc="-55" dirty="0">
                <a:latin typeface="Calibri"/>
                <a:cs typeface="Calibri"/>
              </a:rPr>
              <a:t>r</a:t>
            </a:r>
            <a:r>
              <a:rPr spc="-10" dirty="0">
                <a:latin typeface="Calibri"/>
                <a:cs typeface="Calibri"/>
              </a:rPr>
              <a:t>a</a:t>
            </a:r>
            <a:r>
              <a:rPr spc="-25" dirty="0">
                <a:latin typeface="Calibri"/>
                <a:cs typeface="Calibri"/>
              </a:rPr>
              <a:t>s</a:t>
            </a:r>
            <a:r>
              <a:rPr spc="-10" dirty="0">
                <a:latin typeface="Calibri"/>
                <a:cs typeface="Calibri"/>
              </a:rPr>
              <a:t>t</a:t>
            </a:r>
            <a:r>
              <a:rPr spc="-15" dirty="0">
                <a:latin typeface="Calibri"/>
                <a:cs typeface="Calibri"/>
              </a:rPr>
              <a:t>r</a:t>
            </a:r>
            <a:r>
              <a:rPr spc="-10" dirty="0">
                <a:latin typeface="Calibri"/>
                <a:cs typeface="Calibri"/>
              </a:rPr>
              <a:t>u</a:t>
            </a:r>
            <a:r>
              <a:rPr spc="-15" dirty="0">
                <a:latin typeface="Calibri"/>
                <a:cs typeface="Calibri"/>
              </a:rPr>
              <a:t>c</a:t>
            </a:r>
            <a:r>
              <a:rPr spc="-10" dirty="0">
                <a:latin typeface="Calibri"/>
                <a:cs typeface="Calibri"/>
              </a:rPr>
              <a:t>tu</a:t>
            </a:r>
            <a:r>
              <a:rPr spc="-40" dirty="0">
                <a:latin typeface="Calibri"/>
                <a:cs typeface="Calibri"/>
              </a:rPr>
              <a:t>r</a:t>
            </a:r>
            <a:r>
              <a:rPr spc="-10" dirty="0">
                <a:latin typeface="Calibri"/>
                <a:cs typeface="Calibri"/>
              </a:rPr>
              <a:t>e</a:t>
            </a:r>
            <a:r>
              <a:rPr lang="en-US" spc="-10" dirty="0">
                <a:latin typeface="Calibri"/>
                <a:cs typeface="Calibri"/>
              </a:rPr>
              <a:t> since 2013, with plans to invest additional $1 billion in next 5 years</a:t>
            </a:r>
            <a:endParaRPr dirty="0">
              <a:latin typeface="Calibri"/>
              <a:cs typeface="Calibri"/>
            </a:endParaRPr>
          </a:p>
          <a:p>
            <a:pPr marL="299085" indent="-286385">
              <a:lnSpc>
                <a:spcPct val="100000"/>
              </a:lnSpc>
              <a:buFont typeface="Arial"/>
              <a:buChar char="•"/>
              <a:tabLst>
                <a:tab pos="299720" algn="l"/>
              </a:tabLst>
            </a:pPr>
            <a:r>
              <a:rPr spc="-15" dirty="0">
                <a:latin typeface="Calibri"/>
                <a:cs typeface="Calibri"/>
              </a:rPr>
              <a:t>1</a:t>
            </a:r>
            <a:r>
              <a:rPr lang="en-US" spc="-15" dirty="0">
                <a:latin typeface="Calibri"/>
                <a:cs typeface="Calibri"/>
              </a:rPr>
              <a:t>4</a:t>
            </a:r>
            <a:r>
              <a:rPr spc="-15" dirty="0">
                <a:latin typeface="Calibri"/>
                <a:cs typeface="Calibri"/>
              </a:rPr>
              <a:t>,</a:t>
            </a:r>
            <a:r>
              <a:rPr lang="en-US" spc="-15" dirty="0">
                <a:latin typeface="Calibri"/>
                <a:cs typeface="Calibri"/>
              </a:rPr>
              <a:t>000</a:t>
            </a:r>
            <a:r>
              <a:rPr spc="40" dirty="0">
                <a:latin typeface="Calibri"/>
                <a:cs typeface="Calibri"/>
              </a:rPr>
              <a:t> </a:t>
            </a:r>
            <a:r>
              <a:rPr spc="-20" dirty="0">
                <a:latin typeface="Calibri"/>
                <a:cs typeface="Calibri"/>
              </a:rPr>
              <a:t>m</a:t>
            </a:r>
            <a:r>
              <a:rPr dirty="0">
                <a:latin typeface="Calibri"/>
                <a:cs typeface="Calibri"/>
              </a:rPr>
              <a:t>il</a:t>
            </a:r>
            <a:r>
              <a:rPr spc="-15" dirty="0">
                <a:latin typeface="Calibri"/>
                <a:cs typeface="Calibri"/>
              </a:rPr>
              <a:t>e</a:t>
            </a:r>
            <a:r>
              <a:rPr spc="-10" dirty="0">
                <a:latin typeface="Calibri"/>
                <a:cs typeface="Calibri"/>
              </a:rPr>
              <a:t>s</a:t>
            </a:r>
            <a:r>
              <a:rPr spc="-5" dirty="0">
                <a:latin typeface="Calibri"/>
                <a:cs typeface="Calibri"/>
              </a:rPr>
              <a:t> </a:t>
            </a:r>
            <a:r>
              <a:rPr spc="-15" dirty="0">
                <a:latin typeface="Calibri"/>
                <a:cs typeface="Calibri"/>
              </a:rPr>
              <a:t>o</a:t>
            </a:r>
            <a:r>
              <a:rPr spc="-5" dirty="0">
                <a:latin typeface="Calibri"/>
                <a:cs typeface="Calibri"/>
              </a:rPr>
              <a:t>f</a:t>
            </a:r>
            <a:r>
              <a:rPr dirty="0">
                <a:latin typeface="Calibri"/>
                <a:cs typeface="Calibri"/>
              </a:rPr>
              <a:t> </a:t>
            </a:r>
            <a:r>
              <a:rPr spc="-30" dirty="0">
                <a:latin typeface="Calibri"/>
                <a:cs typeface="Calibri"/>
              </a:rPr>
              <a:t>g</a:t>
            </a:r>
            <a:r>
              <a:rPr spc="-10" dirty="0">
                <a:latin typeface="Calibri"/>
                <a:cs typeface="Calibri"/>
              </a:rPr>
              <a:t>as</a:t>
            </a:r>
            <a:r>
              <a:rPr spc="-15" dirty="0">
                <a:latin typeface="Calibri"/>
                <a:cs typeface="Calibri"/>
              </a:rPr>
              <a:t> </a:t>
            </a:r>
            <a:r>
              <a:rPr spc="-10" dirty="0">
                <a:latin typeface="Calibri"/>
                <a:cs typeface="Calibri"/>
              </a:rPr>
              <a:t>p</a:t>
            </a:r>
            <a:r>
              <a:rPr dirty="0">
                <a:latin typeface="Calibri"/>
                <a:cs typeface="Calibri"/>
              </a:rPr>
              <a:t>i</a:t>
            </a:r>
            <a:r>
              <a:rPr spc="-10" dirty="0">
                <a:latin typeface="Calibri"/>
                <a:cs typeface="Calibri"/>
              </a:rPr>
              <a:t>p</a:t>
            </a:r>
            <a:r>
              <a:rPr spc="-15" dirty="0">
                <a:latin typeface="Calibri"/>
                <a:cs typeface="Calibri"/>
              </a:rPr>
              <a:t>e</a:t>
            </a:r>
            <a:r>
              <a:rPr dirty="0">
                <a:latin typeface="Calibri"/>
                <a:cs typeface="Calibri"/>
              </a:rPr>
              <a:t>li</a:t>
            </a:r>
            <a:r>
              <a:rPr spc="-10" dirty="0">
                <a:latin typeface="Calibri"/>
                <a:cs typeface="Calibri"/>
              </a:rPr>
              <a:t>ne</a:t>
            </a:r>
            <a:endParaRPr dirty="0">
              <a:latin typeface="Calibri"/>
              <a:cs typeface="Calibri"/>
            </a:endParaRPr>
          </a:p>
          <a:p>
            <a:pPr>
              <a:lnSpc>
                <a:spcPct val="100000"/>
              </a:lnSpc>
              <a:spcBef>
                <a:spcPts val="22"/>
              </a:spcBef>
            </a:pPr>
            <a:endParaRPr sz="1650" dirty="0">
              <a:latin typeface="Times New Roman"/>
              <a:cs typeface="Times New Roman"/>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2</a:t>
            </a:fld>
            <a:endParaRPr spc="-5" dirty="0"/>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399922"/>
            <a:ext cx="2133600" cy="280035"/>
          </a:xfrm>
          <a:prstGeom prst="rect">
            <a:avLst/>
          </a:prstGeom>
        </p:spPr>
        <p:txBody>
          <a:bodyPr vert="horz" wrap="square" lIns="0" tIns="0" rIns="0" bIns="0" rtlCol="0">
            <a:spAutoFit/>
          </a:bodyPr>
          <a:lstStyle/>
          <a:p>
            <a:pPr marL="12700">
              <a:lnSpc>
                <a:spcPct val="100000"/>
              </a:lnSpc>
            </a:pPr>
            <a:r>
              <a:rPr sz="2000" b="1" dirty="0">
                <a:latin typeface="Calibri"/>
                <a:cs typeface="Calibri"/>
              </a:rPr>
              <a:t>Mi</a:t>
            </a:r>
            <a:r>
              <a:rPr sz="2000" b="1" spc="5" dirty="0">
                <a:latin typeface="Calibri"/>
                <a:cs typeface="Calibri"/>
              </a:rPr>
              <a:t>n</a:t>
            </a:r>
            <a:r>
              <a:rPr sz="2000" b="1" dirty="0">
                <a:latin typeface="Calibri"/>
                <a:cs typeface="Calibri"/>
              </a:rPr>
              <a:t>n</a:t>
            </a:r>
            <a:r>
              <a:rPr sz="2000" b="1" spc="-5" dirty="0">
                <a:latin typeface="Calibri"/>
                <a:cs typeface="Calibri"/>
              </a:rPr>
              <a:t>e</a:t>
            </a:r>
            <a:r>
              <a:rPr sz="2000" b="1" dirty="0">
                <a:latin typeface="Calibri"/>
                <a:cs typeface="Calibri"/>
              </a:rPr>
              <a:t>sota</a:t>
            </a:r>
            <a:r>
              <a:rPr sz="2000" b="1" spc="-40" dirty="0">
                <a:latin typeface="Calibri"/>
                <a:cs typeface="Calibri"/>
              </a:rPr>
              <a:t> </a:t>
            </a:r>
            <a:r>
              <a:rPr sz="2000" b="1" spc="5" dirty="0">
                <a:latin typeface="Calibri"/>
                <a:cs typeface="Calibri"/>
              </a:rPr>
              <a:t>B</a:t>
            </a:r>
            <a:r>
              <a:rPr sz="2000" b="1" spc="-5" dirty="0">
                <a:latin typeface="Calibri"/>
                <a:cs typeface="Calibri"/>
              </a:rPr>
              <a:t>el</a:t>
            </a:r>
            <a:r>
              <a:rPr sz="2000" b="1" dirty="0">
                <a:latin typeface="Calibri"/>
                <a:cs typeface="Calibri"/>
              </a:rPr>
              <a:t>t</a:t>
            </a:r>
            <a:r>
              <a:rPr sz="2000" b="1" spc="-10" dirty="0">
                <a:latin typeface="Calibri"/>
                <a:cs typeface="Calibri"/>
              </a:rPr>
              <a:t> </a:t>
            </a:r>
            <a:r>
              <a:rPr sz="2000" b="1" dirty="0">
                <a:latin typeface="Calibri"/>
                <a:cs typeface="Calibri"/>
              </a:rPr>
              <a:t>L</a:t>
            </a:r>
            <a:r>
              <a:rPr sz="2000" b="1" spc="-5" dirty="0">
                <a:latin typeface="Calibri"/>
                <a:cs typeface="Calibri"/>
              </a:rPr>
              <a:t>i</a:t>
            </a:r>
            <a:r>
              <a:rPr sz="2000" b="1" dirty="0">
                <a:latin typeface="Calibri"/>
                <a:cs typeface="Calibri"/>
              </a:rPr>
              <a:t>ne</a:t>
            </a:r>
            <a:endParaRPr sz="2000">
              <a:latin typeface="Calibri"/>
              <a:cs typeface="Calibri"/>
            </a:endParaRPr>
          </a:p>
        </p:txBody>
      </p:sp>
      <p:sp>
        <p:nvSpPr>
          <p:cNvPr id="3" name="object 3"/>
          <p:cNvSpPr txBox="1"/>
          <p:nvPr/>
        </p:nvSpPr>
        <p:spPr>
          <a:xfrm>
            <a:off x="4876800" y="1219200"/>
            <a:ext cx="3429000" cy="3600986"/>
          </a:xfrm>
          <a:prstGeom prst="rect">
            <a:avLst/>
          </a:prstGeom>
        </p:spPr>
        <p:txBody>
          <a:bodyPr vert="horz" wrap="square" lIns="0" tIns="0" rIns="0" bIns="0" rtlCol="0">
            <a:spAutoFit/>
          </a:bodyPr>
          <a:lstStyle/>
          <a:p>
            <a:pPr marL="12700" marR="87630">
              <a:lnSpc>
                <a:spcPct val="100000"/>
              </a:lnSpc>
            </a:pPr>
            <a:r>
              <a:rPr spc="-15" dirty="0">
                <a:latin typeface="Calibri"/>
                <a:cs typeface="Calibri"/>
              </a:rPr>
              <a:t>Approximatel</a:t>
            </a:r>
            <a:r>
              <a:rPr spc="-10" dirty="0">
                <a:latin typeface="Calibri"/>
                <a:cs typeface="Calibri"/>
              </a:rPr>
              <a:t>y</a:t>
            </a:r>
            <a:r>
              <a:rPr spc="-20" dirty="0">
                <a:latin typeface="Calibri"/>
                <a:cs typeface="Calibri"/>
              </a:rPr>
              <a:t> </a:t>
            </a:r>
            <a:r>
              <a:rPr spc="-15" dirty="0">
                <a:latin typeface="Calibri"/>
                <a:cs typeface="Calibri"/>
              </a:rPr>
              <a:t>7</a:t>
            </a:r>
            <a:r>
              <a:rPr spc="-10" dirty="0">
                <a:latin typeface="Calibri"/>
                <a:cs typeface="Calibri"/>
              </a:rPr>
              <a:t>4</a:t>
            </a:r>
            <a:r>
              <a:rPr lang="en-US" spc="15" dirty="0">
                <a:latin typeface="Calibri"/>
                <a:cs typeface="Calibri"/>
              </a:rPr>
              <a:t>-</a:t>
            </a:r>
            <a:r>
              <a:rPr spc="-15" dirty="0">
                <a:latin typeface="Calibri"/>
                <a:cs typeface="Calibri"/>
              </a:rPr>
              <a:t>mil</a:t>
            </a:r>
            <a:r>
              <a:rPr spc="-10" dirty="0">
                <a:latin typeface="Calibri"/>
                <a:cs typeface="Calibri"/>
              </a:rPr>
              <a:t>e</a:t>
            </a:r>
            <a:r>
              <a:rPr spc="-5" dirty="0">
                <a:latin typeface="Calibri"/>
                <a:cs typeface="Calibri"/>
              </a:rPr>
              <a:t> </a:t>
            </a:r>
            <a:r>
              <a:rPr spc="-15" dirty="0">
                <a:latin typeface="Calibri"/>
                <a:cs typeface="Calibri"/>
              </a:rPr>
              <a:t>system</a:t>
            </a:r>
            <a:r>
              <a:rPr spc="-10" dirty="0">
                <a:latin typeface="Calibri"/>
                <a:cs typeface="Calibri"/>
              </a:rPr>
              <a:t> </a:t>
            </a:r>
            <a:r>
              <a:rPr spc="-15" dirty="0">
                <a:latin typeface="Calibri"/>
                <a:cs typeface="Calibri"/>
              </a:rPr>
              <a:t>of</a:t>
            </a:r>
            <a:r>
              <a:rPr spc="-10" dirty="0">
                <a:latin typeface="Calibri"/>
                <a:cs typeface="Calibri"/>
              </a:rPr>
              <a:t> 20</a:t>
            </a:r>
            <a:r>
              <a:rPr lang="en-US" spc="-10" dirty="0">
                <a:latin typeface="Calibri"/>
                <a:cs typeface="Calibri"/>
              </a:rPr>
              <a:t>-</a:t>
            </a:r>
            <a:r>
              <a:rPr spc="15" dirty="0">
                <a:latin typeface="Calibri"/>
                <a:cs typeface="Calibri"/>
              </a:rPr>
              <a:t> </a:t>
            </a:r>
            <a:r>
              <a:rPr spc="-10" dirty="0">
                <a:latin typeface="Calibri"/>
                <a:cs typeface="Calibri"/>
              </a:rPr>
              <a:t>and</a:t>
            </a:r>
            <a:r>
              <a:rPr spc="-15" dirty="0">
                <a:latin typeface="Calibri"/>
                <a:cs typeface="Calibri"/>
              </a:rPr>
              <a:t> </a:t>
            </a:r>
            <a:r>
              <a:rPr spc="-10" dirty="0">
                <a:latin typeface="Calibri"/>
                <a:cs typeface="Calibri"/>
              </a:rPr>
              <a:t>24</a:t>
            </a:r>
            <a:r>
              <a:rPr spc="-5" dirty="0">
                <a:latin typeface="Calibri"/>
                <a:cs typeface="Calibri"/>
              </a:rPr>
              <a:t>-</a:t>
            </a:r>
            <a:r>
              <a:rPr spc="-10" dirty="0">
                <a:latin typeface="Calibri"/>
                <a:cs typeface="Calibri"/>
              </a:rPr>
              <a:t>inch</a:t>
            </a:r>
            <a:r>
              <a:rPr spc="-15" dirty="0">
                <a:latin typeface="Calibri"/>
                <a:cs typeface="Calibri"/>
              </a:rPr>
              <a:t> </a:t>
            </a:r>
            <a:r>
              <a:rPr spc="-10" dirty="0">
                <a:latin typeface="Calibri"/>
                <a:cs typeface="Calibri"/>
              </a:rPr>
              <a:t>diameter</a:t>
            </a:r>
            <a:r>
              <a:rPr spc="10" dirty="0">
                <a:latin typeface="Calibri"/>
                <a:cs typeface="Calibri"/>
              </a:rPr>
              <a:t> </a:t>
            </a:r>
            <a:r>
              <a:rPr spc="-10" dirty="0">
                <a:latin typeface="Calibri"/>
                <a:cs typeface="Calibri"/>
              </a:rPr>
              <a:t>steel pipe</a:t>
            </a:r>
            <a:r>
              <a:rPr lang="en-US" spc="-10" dirty="0">
                <a:latin typeface="Calibri"/>
                <a:cs typeface="Calibri"/>
              </a:rPr>
              <a:t>.</a:t>
            </a:r>
            <a:br>
              <a:rPr lang="en-US" dirty="0">
                <a:latin typeface="Calibri"/>
                <a:cs typeface="Calibri"/>
              </a:rPr>
            </a:br>
            <a:br>
              <a:rPr lang="en-US" dirty="0">
                <a:latin typeface="Calibri"/>
                <a:cs typeface="Calibri"/>
              </a:rPr>
            </a:br>
            <a:r>
              <a:rPr spc="-15" dirty="0">
                <a:latin typeface="Calibri"/>
                <a:cs typeface="Calibri"/>
              </a:rPr>
              <a:t>Mu</a:t>
            </a:r>
            <a:r>
              <a:rPr dirty="0">
                <a:latin typeface="Calibri"/>
                <a:cs typeface="Calibri"/>
              </a:rPr>
              <a:t>l</a:t>
            </a:r>
            <a:r>
              <a:rPr spc="-5" dirty="0">
                <a:latin typeface="Calibri"/>
                <a:cs typeface="Calibri"/>
              </a:rPr>
              <a:t>ti</a:t>
            </a:r>
            <a:r>
              <a:rPr lang="en-US" spc="-25" dirty="0">
                <a:latin typeface="Calibri"/>
                <a:cs typeface="Calibri"/>
              </a:rPr>
              <a:t>-</a:t>
            </a:r>
            <a:r>
              <a:rPr spc="-40" dirty="0">
                <a:latin typeface="Calibri"/>
                <a:cs typeface="Calibri"/>
              </a:rPr>
              <a:t>y</a:t>
            </a:r>
            <a:r>
              <a:rPr spc="-15" dirty="0">
                <a:latin typeface="Calibri"/>
                <a:cs typeface="Calibri"/>
              </a:rPr>
              <a:t>e</a:t>
            </a:r>
            <a:r>
              <a:rPr spc="-10" dirty="0">
                <a:latin typeface="Calibri"/>
                <a:cs typeface="Calibri"/>
              </a:rPr>
              <a:t>ar</a:t>
            </a:r>
            <a:r>
              <a:rPr spc="15" dirty="0">
                <a:latin typeface="Calibri"/>
                <a:cs typeface="Calibri"/>
              </a:rPr>
              <a:t> </a:t>
            </a:r>
            <a:r>
              <a:rPr spc="-10" dirty="0">
                <a:latin typeface="Calibri"/>
                <a:cs typeface="Calibri"/>
              </a:rPr>
              <a:t>p</a:t>
            </a:r>
            <a:r>
              <a:rPr spc="-40" dirty="0">
                <a:latin typeface="Calibri"/>
                <a:cs typeface="Calibri"/>
              </a:rPr>
              <a:t>r</a:t>
            </a:r>
            <a:r>
              <a:rPr spc="-15" dirty="0">
                <a:latin typeface="Calibri"/>
                <a:cs typeface="Calibri"/>
              </a:rPr>
              <a:t>o</a:t>
            </a:r>
            <a:r>
              <a:rPr spc="-5" dirty="0">
                <a:latin typeface="Calibri"/>
                <a:cs typeface="Calibri"/>
              </a:rPr>
              <a:t>j</a:t>
            </a:r>
            <a:r>
              <a:rPr spc="-15" dirty="0">
                <a:latin typeface="Calibri"/>
                <a:cs typeface="Calibri"/>
              </a:rPr>
              <a:t>ec</a:t>
            </a:r>
            <a:r>
              <a:rPr spc="-10" dirty="0">
                <a:latin typeface="Calibri"/>
                <a:cs typeface="Calibri"/>
              </a:rPr>
              <a:t>t</a:t>
            </a:r>
            <a:r>
              <a:rPr spc="25" dirty="0">
                <a:latin typeface="Calibri"/>
                <a:cs typeface="Calibri"/>
              </a:rPr>
              <a:t> </a:t>
            </a:r>
            <a:r>
              <a:rPr spc="-20" dirty="0">
                <a:latin typeface="Calibri"/>
                <a:cs typeface="Calibri"/>
              </a:rPr>
              <a:t>t</a:t>
            </a:r>
            <a:r>
              <a:rPr spc="-10" dirty="0">
                <a:latin typeface="Calibri"/>
                <a:cs typeface="Calibri"/>
              </a:rPr>
              <a:t>o</a:t>
            </a:r>
            <a:r>
              <a:rPr spc="5" dirty="0">
                <a:latin typeface="Calibri"/>
                <a:cs typeface="Calibri"/>
              </a:rPr>
              <a:t> </a:t>
            </a:r>
            <a:r>
              <a:rPr spc="-10" dirty="0">
                <a:latin typeface="Calibri"/>
                <a:cs typeface="Calibri"/>
              </a:rPr>
              <a:t>up</a:t>
            </a:r>
            <a:r>
              <a:rPr spc="-5" dirty="0">
                <a:latin typeface="Calibri"/>
                <a:cs typeface="Calibri"/>
              </a:rPr>
              <a:t>g</a:t>
            </a:r>
            <a:r>
              <a:rPr spc="-55" dirty="0">
                <a:latin typeface="Calibri"/>
                <a:cs typeface="Calibri"/>
              </a:rPr>
              <a:t>r</a:t>
            </a:r>
            <a:r>
              <a:rPr spc="-10" dirty="0">
                <a:latin typeface="Calibri"/>
                <a:cs typeface="Calibri"/>
              </a:rPr>
              <a:t>ade</a:t>
            </a:r>
            <a:r>
              <a:rPr spc="-5" dirty="0">
                <a:latin typeface="Calibri"/>
                <a:cs typeface="Calibri"/>
              </a:rPr>
              <a:t> </a:t>
            </a:r>
            <a:r>
              <a:rPr spc="-10" dirty="0">
                <a:latin typeface="Calibri"/>
                <a:cs typeface="Calibri"/>
              </a:rPr>
              <a:t>and</a:t>
            </a:r>
            <a:r>
              <a:rPr spc="-5" dirty="0">
                <a:latin typeface="Calibri"/>
                <a:cs typeface="Calibri"/>
              </a:rPr>
              <a:t> </a:t>
            </a:r>
            <a:r>
              <a:rPr spc="-40" dirty="0">
                <a:latin typeface="Calibri"/>
                <a:cs typeface="Calibri"/>
              </a:rPr>
              <a:t>r</a:t>
            </a:r>
            <a:r>
              <a:rPr spc="-15" dirty="0">
                <a:latin typeface="Calibri"/>
                <a:cs typeface="Calibri"/>
              </a:rPr>
              <a:t>e</a:t>
            </a:r>
            <a:r>
              <a:rPr spc="-10" dirty="0">
                <a:latin typeface="Calibri"/>
                <a:cs typeface="Calibri"/>
              </a:rPr>
              <a:t>hab</a:t>
            </a:r>
            <a:r>
              <a:rPr dirty="0">
                <a:latin typeface="Calibri"/>
                <a:cs typeface="Calibri"/>
              </a:rPr>
              <a:t>ili</a:t>
            </a:r>
            <a:r>
              <a:rPr spc="-30" dirty="0">
                <a:latin typeface="Calibri"/>
                <a:cs typeface="Calibri"/>
              </a:rPr>
              <a:t>t</a:t>
            </a:r>
            <a:r>
              <a:rPr spc="-20" dirty="0">
                <a:latin typeface="Calibri"/>
                <a:cs typeface="Calibri"/>
              </a:rPr>
              <a:t>at</a:t>
            </a:r>
            <a:r>
              <a:rPr spc="-10" dirty="0">
                <a:latin typeface="Calibri"/>
                <a:cs typeface="Calibri"/>
              </a:rPr>
              <a:t>e</a:t>
            </a:r>
            <a:r>
              <a:rPr spc="-30" dirty="0">
                <a:latin typeface="Calibri"/>
                <a:cs typeface="Calibri"/>
              </a:rPr>
              <a:t> </a:t>
            </a:r>
            <a:r>
              <a:rPr spc="-10" dirty="0">
                <a:latin typeface="Calibri"/>
                <a:cs typeface="Calibri"/>
              </a:rPr>
              <a:t>app</a:t>
            </a:r>
            <a:r>
              <a:rPr spc="-40" dirty="0">
                <a:latin typeface="Calibri"/>
                <a:cs typeface="Calibri"/>
              </a:rPr>
              <a:t>r</a:t>
            </a:r>
            <a:r>
              <a:rPr spc="-50" dirty="0">
                <a:latin typeface="Calibri"/>
                <a:cs typeface="Calibri"/>
              </a:rPr>
              <a:t>o</a:t>
            </a:r>
            <a:r>
              <a:rPr spc="-10" dirty="0">
                <a:latin typeface="Calibri"/>
                <a:cs typeface="Calibri"/>
              </a:rPr>
              <a:t>x</a:t>
            </a:r>
            <a:r>
              <a:rPr dirty="0">
                <a:latin typeface="Calibri"/>
                <a:cs typeface="Calibri"/>
              </a:rPr>
              <a:t>i</a:t>
            </a:r>
            <a:r>
              <a:rPr spc="-20" dirty="0">
                <a:latin typeface="Calibri"/>
                <a:cs typeface="Calibri"/>
              </a:rPr>
              <a:t>mat</a:t>
            </a:r>
            <a:r>
              <a:rPr spc="-15" dirty="0">
                <a:latin typeface="Calibri"/>
                <a:cs typeface="Calibri"/>
              </a:rPr>
              <a:t>e</a:t>
            </a:r>
            <a:r>
              <a:rPr dirty="0">
                <a:latin typeface="Calibri"/>
                <a:cs typeface="Calibri"/>
              </a:rPr>
              <a:t>l</a:t>
            </a:r>
            <a:r>
              <a:rPr spc="-10" dirty="0">
                <a:latin typeface="Calibri"/>
                <a:cs typeface="Calibri"/>
              </a:rPr>
              <a:t>y</a:t>
            </a:r>
            <a:r>
              <a:rPr spc="-20" dirty="0">
                <a:latin typeface="Calibri"/>
                <a:cs typeface="Calibri"/>
              </a:rPr>
              <a:t> </a:t>
            </a:r>
            <a:r>
              <a:rPr spc="-15" dirty="0">
                <a:latin typeface="Calibri"/>
                <a:cs typeface="Calibri"/>
              </a:rPr>
              <a:t>6</a:t>
            </a:r>
            <a:r>
              <a:rPr spc="-10" dirty="0">
                <a:latin typeface="Calibri"/>
                <a:cs typeface="Calibri"/>
              </a:rPr>
              <a:t>1</a:t>
            </a:r>
            <a:r>
              <a:rPr spc="-5" dirty="0">
                <a:latin typeface="Calibri"/>
                <a:cs typeface="Calibri"/>
              </a:rPr>
              <a:t> </a:t>
            </a:r>
            <a:r>
              <a:rPr spc="-20" dirty="0">
                <a:latin typeface="Calibri"/>
                <a:cs typeface="Calibri"/>
              </a:rPr>
              <a:t>m</a:t>
            </a:r>
            <a:r>
              <a:rPr dirty="0">
                <a:latin typeface="Calibri"/>
                <a:cs typeface="Calibri"/>
              </a:rPr>
              <a:t>il</a:t>
            </a:r>
            <a:r>
              <a:rPr spc="-15" dirty="0">
                <a:latin typeface="Calibri"/>
                <a:cs typeface="Calibri"/>
              </a:rPr>
              <a:t>e</a:t>
            </a:r>
            <a:r>
              <a:rPr spc="-10" dirty="0">
                <a:latin typeface="Calibri"/>
                <a:cs typeface="Calibri"/>
              </a:rPr>
              <a:t>s</a:t>
            </a:r>
            <a:r>
              <a:rPr spc="-5" dirty="0">
                <a:latin typeface="Calibri"/>
                <a:cs typeface="Calibri"/>
              </a:rPr>
              <a:t> </a:t>
            </a:r>
            <a:r>
              <a:rPr spc="-15" dirty="0">
                <a:latin typeface="Calibri"/>
                <a:cs typeface="Calibri"/>
              </a:rPr>
              <a:t>o</a:t>
            </a:r>
            <a:r>
              <a:rPr spc="-5" dirty="0">
                <a:latin typeface="Calibri"/>
                <a:cs typeface="Calibri"/>
              </a:rPr>
              <a:t>f</a:t>
            </a:r>
            <a:r>
              <a:rPr dirty="0">
                <a:latin typeface="Calibri"/>
                <a:cs typeface="Calibri"/>
              </a:rPr>
              <a:t> </a:t>
            </a:r>
            <a:r>
              <a:rPr spc="-10" dirty="0">
                <a:latin typeface="Calibri"/>
                <a:cs typeface="Calibri"/>
              </a:rPr>
              <a:t>the</a:t>
            </a:r>
            <a:r>
              <a:rPr spc="5" dirty="0">
                <a:latin typeface="Calibri"/>
                <a:cs typeface="Calibri"/>
              </a:rPr>
              <a:t> </a:t>
            </a:r>
            <a:r>
              <a:rPr spc="-35" dirty="0">
                <a:latin typeface="Calibri"/>
                <a:cs typeface="Calibri"/>
              </a:rPr>
              <a:t>s</a:t>
            </a:r>
            <a:r>
              <a:rPr spc="-25" dirty="0">
                <a:latin typeface="Calibri"/>
                <a:cs typeface="Calibri"/>
              </a:rPr>
              <a:t>ys</a:t>
            </a:r>
            <a:r>
              <a:rPr spc="-20" dirty="0">
                <a:latin typeface="Calibri"/>
                <a:cs typeface="Calibri"/>
              </a:rPr>
              <a:t>t</a:t>
            </a:r>
            <a:r>
              <a:rPr spc="-15" dirty="0">
                <a:latin typeface="Calibri"/>
                <a:cs typeface="Calibri"/>
              </a:rPr>
              <a:t>em</a:t>
            </a:r>
            <a:r>
              <a:rPr lang="en-US" spc="-15" dirty="0">
                <a:latin typeface="Calibri"/>
                <a:cs typeface="Calibri"/>
              </a:rPr>
              <a:t>.</a:t>
            </a:r>
            <a:endParaRPr lang="en-US" dirty="0">
              <a:latin typeface="Calibri"/>
              <a:cs typeface="Calibri"/>
            </a:endParaRPr>
          </a:p>
          <a:p>
            <a:pPr marL="12700" marR="87630">
              <a:lnSpc>
                <a:spcPct val="100000"/>
              </a:lnSpc>
            </a:pPr>
            <a:endParaRPr lang="en-US" spc="-10" dirty="0">
              <a:latin typeface="Calibri"/>
              <a:cs typeface="Calibri"/>
            </a:endParaRPr>
          </a:p>
          <a:p>
            <a:pPr marL="12700" marR="87630">
              <a:lnSpc>
                <a:spcPct val="100000"/>
              </a:lnSpc>
            </a:pPr>
            <a:r>
              <a:rPr lang="en-US" spc="-10" dirty="0">
                <a:latin typeface="Calibri"/>
                <a:cs typeface="Calibri"/>
              </a:rPr>
              <a:t>This p</a:t>
            </a:r>
            <a:r>
              <a:rPr spc="-40" dirty="0">
                <a:latin typeface="Calibri"/>
                <a:cs typeface="Calibri"/>
              </a:rPr>
              <a:t>r</a:t>
            </a:r>
            <a:r>
              <a:rPr spc="-15" dirty="0">
                <a:latin typeface="Calibri"/>
                <a:cs typeface="Calibri"/>
              </a:rPr>
              <a:t>o</a:t>
            </a:r>
            <a:r>
              <a:rPr spc="-5" dirty="0">
                <a:latin typeface="Calibri"/>
                <a:cs typeface="Calibri"/>
              </a:rPr>
              <a:t>j</a:t>
            </a:r>
            <a:r>
              <a:rPr spc="-15" dirty="0">
                <a:latin typeface="Calibri"/>
                <a:cs typeface="Calibri"/>
              </a:rPr>
              <a:t>ec</a:t>
            </a:r>
            <a:r>
              <a:rPr spc="-10" dirty="0">
                <a:latin typeface="Calibri"/>
                <a:cs typeface="Calibri"/>
              </a:rPr>
              <a:t>t</a:t>
            </a:r>
            <a:r>
              <a:rPr spc="25" dirty="0">
                <a:latin typeface="Calibri"/>
                <a:cs typeface="Calibri"/>
              </a:rPr>
              <a:t> </a:t>
            </a:r>
            <a:r>
              <a:rPr spc="-20" dirty="0">
                <a:latin typeface="Calibri"/>
                <a:cs typeface="Calibri"/>
              </a:rPr>
              <a:t>w</a:t>
            </a:r>
            <a:r>
              <a:rPr dirty="0">
                <a:latin typeface="Calibri"/>
                <a:cs typeface="Calibri"/>
              </a:rPr>
              <a:t>il</a:t>
            </a:r>
            <a:r>
              <a:rPr spc="-5" dirty="0">
                <a:latin typeface="Calibri"/>
                <a:cs typeface="Calibri"/>
              </a:rPr>
              <a:t>l</a:t>
            </a:r>
            <a:r>
              <a:rPr spc="-10" dirty="0">
                <a:latin typeface="Calibri"/>
                <a:cs typeface="Calibri"/>
              </a:rPr>
              <a:t> </a:t>
            </a:r>
            <a:r>
              <a:rPr spc="-15" dirty="0">
                <a:latin typeface="Calibri"/>
                <a:cs typeface="Calibri"/>
              </a:rPr>
              <a:t>e</a:t>
            </a:r>
            <a:r>
              <a:rPr spc="-10" dirty="0">
                <a:latin typeface="Calibri"/>
                <a:cs typeface="Calibri"/>
              </a:rPr>
              <a:t>nhan</a:t>
            </a:r>
            <a:r>
              <a:rPr spc="-15" dirty="0">
                <a:latin typeface="Calibri"/>
                <a:cs typeface="Calibri"/>
              </a:rPr>
              <a:t>c</a:t>
            </a:r>
            <a:r>
              <a:rPr spc="-10" dirty="0">
                <a:latin typeface="Calibri"/>
                <a:cs typeface="Calibri"/>
              </a:rPr>
              <a:t>e</a:t>
            </a:r>
            <a:r>
              <a:rPr spc="5" dirty="0">
                <a:latin typeface="Calibri"/>
                <a:cs typeface="Calibri"/>
              </a:rPr>
              <a:t> </a:t>
            </a:r>
            <a:r>
              <a:rPr dirty="0">
                <a:latin typeface="Calibri"/>
                <a:cs typeface="Calibri"/>
              </a:rPr>
              <a:t>l</a:t>
            </a:r>
            <a:r>
              <a:rPr spc="-15" dirty="0">
                <a:latin typeface="Calibri"/>
                <a:cs typeface="Calibri"/>
              </a:rPr>
              <a:t>o</a:t>
            </a:r>
            <a:r>
              <a:rPr spc="-10" dirty="0">
                <a:latin typeface="Calibri"/>
                <a:cs typeface="Calibri"/>
              </a:rPr>
              <a:t>n</a:t>
            </a:r>
            <a:r>
              <a:rPr dirty="0">
                <a:latin typeface="Calibri"/>
                <a:cs typeface="Calibri"/>
              </a:rPr>
              <a:t>g</a:t>
            </a:r>
            <a:r>
              <a:rPr spc="-5" dirty="0">
                <a:latin typeface="Calibri"/>
                <a:cs typeface="Calibri"/>
              </a:rPr>
              <a:t>-</a:t>
            </a:r>
            <a:r>
              <a:rPr spc="-20" dirty="0">
                <a:latin typeface="Calibri"/>
                <a:cs typeface="Calibri"/>
              </a:rPr>
              <a:t>t</a:t>
            </a:r>
            <a:r>
              <a:rPr spc="-15" dirty="0">
                <a:latin typeface="Calibri"/>
                <a:cs typeface="Calibri"/>
              </a:rPr>
              <a:t>erm</a:t>
            </a:r>
            <a:r>
              <a:rPr spc="-5" dirty="0">
                <a:latin typeface="Calibri"/>
                <a:cs typeface="Calibri"/>
              </a:rPr>
              <a:t> </a:t>
            </a:r>
            <a:r>
              <a:rPr spc="-15" dirty="0">
                <a:latin typeface="Calibri"/>
                <a:cs typeface="Calibri"/>
              </a:rPr>
              <a:t>s</a:t>
            </a:r>
            <a:r>
              <a:rPr spc="-20" dirty="0">
                <a:latin typeface="Calibri"/>
                <a:cs typeface="Calibri"/>
              </a:rPr>
              <a:t>a</a:t>
            </a:r>
            <a:r>
              <a:rPr spc="-40" dirty="0">
                <a:latin typeface="Calibri"/>
                <a:cs typeface="Calibri"/>
              </a:rPr>
              <a:t>f</a:t>
            </a:r>
            <a:r>
              <a:rPr spc="-25" dirty="0">
                <a:latin typeface="Calibri"/>
                <a:cs typeface="Calibri"/>
              </a:rPr>
              <a:t>e</a:t>
            </a:r>
            <a:r>
              <a:rPr spc="-10" dirty="0">
                <a:latin typeface="Calibri"/>
                <a:cs typeface="Calibri"/>
              </a:rPr>
              <a:t>t</a:t>
            </a:r>
            <a:r>
              <a:rPr spc="-125" dirty="0">
                <a:latin typeface="Calibri"/>
                <a:cs typeface="Calibri"/>
              </a:rPr>
              <a:t>y</a:t>
            </a:r>
            <a:r>
              <a:rPr spc="-5" dirty="0">
                <a:latin typeface="Calibri"/>
                <a:cs typeface="Calibri"/>
              </a:rPr>
              <a:t>, </a:t>
            </a:r>
            <a:r>
              <a:rPr spc="-40" dirty="0">
                <a:latin typeface="Calibri"/>
                <a:cs typeface="Calibri"/>
              </a:rPr>
              <a:t>r</a:t>
            </a:r>
            <a:r>
              <a:rPr spc="-15" dirty="0">
                <a:latin typeface="Calibri"/>
                <a:cs typeface="Calibri"/>
              </a:rPr>
              <a:t>e</a:t>
            </a:r>
            <a:r>
              <a:rPr dirty="0">
                <a:latin typeface="Calibri"/>
                <a:cs typeface="Calibri"/>
              </a:rPr>
              <a:t>li</a:t>
            </a:r>
            <a:r>
              <a:rPr spc="-10" dirty="0">
                <a:latin typeface="Calibri"/>
                <a:cs typeface="Calibri"/>
              </a:rPr>
              <a:t>ab</a:t>
            </a:r>
            <a:r>
              <a:rPr dirty="0">
                <a:latin typeface="Calibri"/>
                <a:cs typeface="Calibri"/>
              </a:rPr>
              <a:t>ili</a:t>
            </a:r>
            <a:r>
              <a:rPr spc="-10" dirty="0">
                <a:latin typeface="Calibri"/>
                <a:cs typeface="Calibri"/>
              </a:rPr>
              <a:t>t</a:t>
            </a:r>
            <a:r>
              <a:rPr spc="-125" dirty="0">
                <a:latin typeface="Calibri"/>
                <a:cs typeface="Calibri"/>
              </a:rPr>
              <a:t>y</a:t>
            </a:r>
            <a:r>
              <a:rPr spc="-5" dirty="0">
                <a:latin typeface="Calibri"/>
                <a:cs typeface="Calibri"/>
              </a:rPr>
              <a:t>,</a:t>
            </a:r>
            <a:r>
              <a:rPr spc="-30" dirty="0">
                <a:latin typeface="Calibri"/>
                <a:cs typeface="Calibri"/>
              </a:rPr>
              <a:t> </a:t>
            </a:r>
            <a:r>
              <a:rPr spc="-10" dirty="0">
                <a:latin typeface="Calibri"/>
                <a:cs typeface="Calibri"/>
              </a:rPr>
              <a:t>and</a:t>
            </a:r>
            <a:r>
              <a:rPr spc="-15" dirty="0">
                <a:latin typeface="Calibri"/>
                <a:cs typeface="Calibri"/>
              </a:rPr>
              <a:t> </a:t>
            </a:r>
            <a:r>
              <a:rPr spc="-10" dirty="0">
                <a:latin typeface="Calibri"/>
                <a:cs typeface="Calibri"/>
              </a:rPr>
              <a:t>b</a:t>
            </a:r>
            <a:r>
              <a:rPr spc="-25" dirty="0">
                <a:latin typeface="Calibri"/>
                <a:cs typeface="Calibri"/>
              </a:rPr>
              <a:t>e</a:t>
            </a:r>
            <a:r>
              <a:rPr spc="-30" dirty="0">
                <a:latin typeface="Calibri"/>
                <a:cs typeface="Calibri"/>
              </a:rPr>
              <a:t>t</a:t>
            </a:r>
            <a:r>
              <a:rPr spc="-20" dirty="0">
                <a:latin typeface="Calibri"/>
                <a:cs typeface="Calibri"/>
              </a:rPr>
              <a:t>t</a:t>
            </a:r>
            <a:r>
              <a:rPr spc="-15" dirty="0">
                <a:latin typeface="Calibri"/>
                <a:cs typeface="Calibri"/>
              </a:rPr>
              <a:t>e</a:t>
            </a:r>
            <a:r>
              <a:rPr spc="-10" dirty="0">
                <a:latin typeface="Calibri"/>
                <a:cs typeface="Calibri"/>
              </a:rPr>
              <a:t>r</a:t>
            </a:r>
            <a:r>
              <a:rPr spc="-5" dirty="0">
                <a:latin typeface="Calibri"/>
                <a:cs typeface="Calibri"/>
              </a:rPr>
              <a:t> </a:t>
            </a:r>
            <a:r>
              <a:rPr spc="-40" dirty="0">
                <a:latin typeface="Calibri"/>
                <a:cs typeface="Calibri"/>
              </a:rPr>
              <a:t>f</a:t>
            </a:r>
            <a:r>
              <a:rPr spc="-10" dirty="0">
                <a:latin typeface="Calibri"/>
                <a:cs typeface="Calibri"/>
              </a:rPr>
              <a:t>a</a:t>
            </a:r>
            <a:r>
              <a:rPr spc="-15" dirty="0">
                <a:latin typeface="Calibri"/>
                <a:cs typeface="Calibri"/>
              </a:rPr>
              <a:t>c</a:t>
            </a:r>
            <a:r>
              <a:rPr dirty="0">
                <a:latin typeface="Calibri"/>
                <a:cs typeface="Calibri"/>
              </a:rPr>
              <a:t>ili</a:t>
            </a:r>
            <a:r>
              <a:rPr spc="-30" dirty="0">
                <a:latin typeface="Calibri"/>
                <a:cs typeface="Calibri"/>
              </a:rPr>
              <a:t>t</a:t>
            </a:r>
            <a:r>
              <a:rPr spc="-20" dirty="0">
                <a:latin typeface="Calibri"/>
                <a:cs typeface="Calibri"/>
              </a:rPr>
              <a:t>a</a:t>
            </a:r>
            <a:r>
              <a:rPr spc="-30" dirty="0">
                <a:latin typeface="Calibri"/>
                <a:cs typeface="Calibri"/>
              </a:rPr>
              <a:t>t</a:t>
            </a:r>
            <a:r>
              <a:rPr spc="-10" dirty="0">
                <a:latin typeface="Calibri"/>
                <a:cs typeface="Calibri"/>
              </a:rPr>
              <a:t>e</a:t>
            </a:r>
            <a:r>
              <a:rPr spc="-30" dirty="0">
                <a:latin typeface="Calibri"/>
                <a:cs typeface="Calibri"/>
              </a:rPr>
              <a:t> </a:t>
            </a:r>
            <a:r>
              <a:rPr spc="-15" dirty="0">
                <a:latin typeface="Calibri"/>
                <a:cs typeface="Calibri"/>
              </a:rPr>
              <a:t>o</a:t>
            </a:r>
            <a:r>
              <a:rPr spc="-10" dirty="0">
                <a:latin typeface="Calibri"/>
                <a:cs typeface="Calibri"/>
              </a:rPr>
              <a:t>n</a:t>
            </a:r>
            <a:r>
              <a:rPr spc="-20" dirty="0">
                <a:latin typeface="Calibri"/>
                <a:cs typeface="Calibri"/>
              </a:rPr>
              <a:t>g</a:t>
            </a:r>
            <a:r>
              <a:rPr spc="-15" dirty="0">
                <a:latin typeface="Calibri"/>
                <a:cs typeface="Calibri"/>
              </a:rPr>
              <a:t>o</a:t>
            </a:r>
            <a:r>
              <a:rPr dirty="0">
                <a:latin typeface="Calibri"/>
                <a:cs typeface="Calibri"/>
              </a:rPr>
              <a:t>i</a:t>
            </a:r>
            <a:r>
              <a:rPr spc="-10" dirty="0">
                <a:latin typeface="Calibri"/>
                <a:cs typeface="Calibri"/>
              </a:rPr>
              <a:t>ng</a:t>
            </a:r>
            <a:r>
              <a:rPr dirty="0">
                <a:latin typeface="Calibri"/>
                <a:cs typeface="Calibri"/>
              </a:rPr>
              <a:t> i</a:t>
            </a:r>
            <a:r>
              <a:rPr spc="-10" dirty="0">
                <a:latin typeface="Calibri"/>
                <a:cs typeface="Calibri"/>
              </a:rPr>
              <a:t>n</a:t>
            </a:r>
            <a:r>
              <a:rPr spc="-15" dirty="0">
                <a:latin typeface="Calibri"/>
                <a:cs typeface="Calibri"/>
              </a:rPr>
              <a:t>s</a:t>
            </a:r>
            <a:r>
              <a:rPr spc="-10" dirty="0">
                <a:latin typeface="Calibri"/>
                <a:cs typeface="Calibri"/>
              </a:rPr>
              <a:t>p</a:t>
            </a:r>
            <a:r>
              <a:rPr spc="-15" dirty="0">
                <a:latin typeface="Calibri"/>
                <a:cs typeface="Calibri"/>
              </a:rPr>
              <a:t>ec</a:t>
            </a:r>
            <a:r>
              <a:rPr spc="-10" dirty="0">
                <a:latin typeface="Calibri"/>
                <a:cs typeface="Calibri"/>
              </a:rPr>
              <a:t>t</a:t>
            </a:r>
            <a:r>
              <a:rPr dirty="0">
                <a:latin typeface="Calibri"/>
                <a:cs typeface="Calibri"/>
              </a:rPr>
              <a:t>i</a:t>
            </a:r>
            <a:r>
              <a:rPr spc="-15" dirty="0">
                <a:latin typeface="Calibri"/>
                <a:cs typeface="Calibri"/>
              </a:rPr>
              <a:t>o</a:t>
            </a:r>
            <a:r>
              <a:rPr spc="-10" dirty="0">
                <a:latin typeface="Calibri"/>
                <a:cs typeface="Calibri"/>
              </a:rPr>
              <a:t>n</a:t>
            </a:r>
            <a:r>
              <a:rPr spc="-5" dirty="0">
                <a:latin typeface="Calibri"/>
                <a:cs typeface="Calibri"/>
              </a:rPr>
              <a:t> </a:t>
            </a:r>
            <a:r>
              <a:rPr spc="-15" dirty="0">
                <a:latin typeface="Calibri"/>
                <a:cs typeface="Calibri"/>
              </a:rPr>
              <a:t>of</a:t>
            </a:r>
            <a:r>
              <a:rPr spc="-10" dirty="0">
                <a:latin typeface="Calibri"/>
                <a:cs typeface="Calibri"/>
              </a:rPr>
              <a:t> p</a:t>
            </a:r>
            <a:r>
              <a:rPr dirty="0">
                <a:latin typeface="Calibri"/>
                <a:cs typeface="Calibri"/>
              </a:rPr>
              <a:t>i</a:t>
            </a:r>
            <a:r>
              <a:rPr spc="-10" dirty="0">
                <a:latin typeface="Calibri"/>
                <a:cs typeface="Calibri"/>
              </a:rPr>
              <a:t>p</a:t>
            </a:r>
            <a:r>
              <a:rPr spc="-15" dirty="0">
                <a:latin typeface="Calibri"/>
                <a:cs typeface="Calibri"/>
              </a:rPr>
              <a:t>e</a:t>
            </a:r>
            <a:r>
              <a:rPr dirty="0">
                <a:latin typeface="Calibri"/>
                <a:cs typeface="Calibri"/>
              </a:rPr>
              <a:t>li</a:t>
            </a:r>
            <a:r>
              <a:rPr spc="-10" dirty="0">
                <a:latin typeface="Calibri"/>
                <a:cs typeface="Calibri"/>
              </a:rPr>
              <a:t>ne</a:t>
            </a:r>
            <a:r>
              <a:rPr lang="en-US" spc="-10" dirty="0">
                <a:latin typeface="Calibri"/>
                <a:cs typeface="Calibri"/>
              </a:rPr>
              <a:t>.</a:t>
            </a:r>
            <a:endParaRPr lang="en-US" dirty="0">
              <a:latin typeface="Calibri"/>
              <a:cs typeface="Calibri"/>
            </a:endParaRPr>
          </a:p>
          <a:p>
            <a:pPr marL="12700" marR="87630">
              <a:lnSpc>
                <a:spcPct val="100000"/>
              </a:lnSpc>
            </a:pPr>
            <a:endParaRPr lang="en-US" spc="-20" dirty="0">
              <a:latin typeface="Calibri"/>
              <a:cs typeface="Calibri"/>
            </a:endParaRPr>
          </a:p>
          <a:p>
            <a:pPr marL="12700" marR="87630">
              <a:lnSpc>
                <a:spcPct val="100000"/>
              </a:lnSpc>
            </a:pPr>
            <a:r>
              <a:rPr spc="-20" dirty="0">
                <a:latin typeface="Calibri"/>
                <a:cs typeface="Calibri"/>
              </a:rPr>
              <a:t>Construct</a:t>
            </a:r>
            <a:r>
              <a:rPr spc="-10" dirty="0">
                <a:latin typeface="Calibri"/>
                <a:cs typeface="Calibri"/>
              </a:rPr>
              <a:t>i</a:t>
            </a:r>
            <a:r>
              <a:rPr spc="-20" dirty="0">
                <a:latin typeface="Calibri"/>
                <a:cs typeface="Calibri"/>
              </a:rPr>
              <a:t>o</a:t>
            </a:r>
            <a:r>
              <a:rPr spc="-10" dirty="0">
                <a:latin typeface="Calibri"/>
                <a:cs typeface="Calibri"/>
              </a:rPr>
              <a:t>n</a:t>
            </a:r>
            <a:r>
              <a:rPr spc="10" dirty="0">
                <a:latin typeface="Calibri"/>
                <a:cs typeface="Calibri"/>
              </a:rPr>
              <a:t> </a:t>
            </a:r>
            <a:r>
              <a:rPr spc="-15" dirty="0">
                <a:latin typeface="Calibri"/>
                <a:cs typeface="Calibri"/>
              </a:rPr>
              <a:t>activit</a:t>
            </a:r>
            <a:r>
              <a:rPr spc="-10" dirty="0">
                <a:latin typeface="Calibri"/>
                <a:cs typeface="Calibri"/>
              </a:rPr>
              <a:t>y</a:t>
            </a:r>
            <a:r>
              <a:rPr spc="-30" dirty="0">
                <a:latin typeface="Calibri"/>
                <a:cs typeface="Calibri"/>
              </a:rPr>
              <a:t> </a:t>
            </a:r>
            <a:r>
              <a:rPr spc="-10" dirty="0">
                <a:latin typeface="Calibri"/>
                <a:cs typeface="Calibri"/>
              </a:rPr>
              <a:t>in</a:t>
            </a:r>
            <a:r>
              <a:rPr spc="-5" dirty="0">
                <a:latin typeface="Calibri"/>
                <a:cs typeface="Calibri"/>
              </a:rPr>
              <a:t> </a:t>
            </a:r>
            <a:r>
              <a:rPr lang="en-US" spc="-15" dirty="0">
                <a:latin typeface="Calibri"/>
                <a:cs typeface="Calibri"/>
              </a:rPr>
              <a:t>2021 will include Bloomington and Edina.</a:t>
            </a:r>
            <a:endParaRPr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3</a:t>
            </a:fld>
            <a:endParaRPr spc="-5"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342" y="990600"/>
            <a:ext cx="3586584" cy="55429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000" y="291222"/>
            <a:ext cx="8169998" cy="422348"/>
          </a:xfrm>
          <a:prstGeom prst="rect">
            <a:avLst/>
          </a:prstGeom>
        </p:spPr>
        <p:txBody>
          <a:bodyPr vert="horz" wrap="square" lIns="0" tIns="113463" rIns="0" bIns="0" rtlCol="0">
            <a:spAutoFit/>
          </a:bodyPr>
          <a:lstStyle/>
          <a:p>
            <a:pPr marL="38100">
              <a:lnSpc>
                <a:spcPct val="100000"/>
              </a:lnSpc>
            </a:pPr>
            <a:r>
              <a:rPr lang="en-US" dirty="0"/>
              <a:t>Edina – Blake Road 2021 Belt Line Project</a:t>
            </a:r>
            <a:endParaRPr dirty="0"/>
          </a:p>
        </p:txBody>
      </p:sp>
      <p:sp>
        <p:nvSpPr>
          <p:cNvPr id="3" name="object 3"/>
          <p:cNvSpPr txBox="1"/>
          <p:nvPr/>
        </p:nvSpPr>
        <p:spPr>
          <a:xfrm>
            <a:off x="4442721" y="1171118"/>
            <a:ext cx="4211320" cy="4924425"/>
          </a:xfrm>
          <a:prstGeom prst="rect">
            <a:avLst/>
          </a:prstGeom>
        </p:spPr>
        <p:txBody>
          <a:bodyPr vert="horz" wrap="square" lIns="0" tIns="0" rIns="0" bIns="0" rtlCol="0">
            <a:spAutoFit/>
          </a:bodyPr>
          <a:lstStyle/>
          <a:p>
            <a:r>
              <a:rPr lang="en-US" sz="1600" b="1" i="1" dirty="0"/>
              <a:t>Phase 1: </a:t>
            </a:r>
            <a:r>
              <a:rPr lang="en-US" sz="1600" dirty="0" err="1"/>
              <a:t>Michels</a:t>
            </a:r>
            <a:r>
              <a:rPr lang="en-US" sz="1600" dirty="0"/>
              <a:t> Corporation will replace the first of the project’s two natural gas mains. This main will feed the natural gas service lines to homes and businesses. This phase will happen on Blake Rd. S. from S. Knoll Dr. to Interlachen Blvd. and on </a:t>
            </a:r>
            <a:r>
              <a:rPr lang="en-US" sz="1600" dirty="0" err="1"/>
              <a:t>Idylwood</a:t>
            </a:r>
            <a:r>
              <a:rPr lang="en-US" sz="1600" dirty="0"/>
              <a:t> Ln. from Schafer Rd. to Blake Rd. S. </a:t>
            </a:r>
          </a:p>
          <a:p>
            <a:endParaRPr lang="en-US" sz="1600" dirty="0"/>
          </a:p>
          <a:p>
            <a:r>
              <a:rPr lang="en-US" sz="1600" b="1" i="1" dirty="0"/>
              <a:t>Phase 2: </a:t>
            </a:r>
            <a:r>
              <a:rPr lang="en-US" sz="1600" dirty="0" err="1"/>
              <a:t>Michels</a:t>
            </a:r>
            <a:r>
              <a:rPr lang="en-US" sz="1600" dirty="0"/>
              <a:t> Corporation will connect the service lines to the new Phase 1 gas main. This phase will happen on the same route as Phase 1. </a:t>
            </a:r>
          </a:p>
          <a:p>
            <a:endParaRPr lang="en-US" sz="1600" dirty="0"/>
          </a:p>
          <a:p>
            <a:r>
              <a:rPr lang="en-US" sz="1600" b="1" i="1" dirty="0"/>
              <a:t>Phase 3: </a:t>
            </a:r>
            <a:r>
              <a:rPr lang="en-US" sz="1600" dirty="0"/>
              <a:t>CenterPoint Energy’s authorized contractor will replace the second gas main. This phase will happen on Blake Rd. S. from Lake Ridge Rd. to S. Knoll Dr. </a:t>
            </a:r>
          </a:p>
          <a:p>
            <a:endParaRPr lang="en-US" sz="1600" dirty="0"/>
          </a:p>
          <a:p>
            <a:r>
              <a:rPr lang="en-US" sz="1600" b="1" i="1" dirty="0"/>
              <a:t>Phase 4: </a:t>
            </a:r>
            <a:r>
              <a:rPr lang="en-US" sz="1600" dirty="0"/>
              <a:t>Q3 Contracting will restore the areas affected by work on the natural gas lines outside the limits of the City of Edina’s Mill and Overlay project.</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4</a:t>
            </a:fld>
            <a:endParaRPr spc="-5" dirty="0"/>
          </a:p>
        </p:txBody>
      </p:sp>
      <p:pic>
        <p:nvPicPr>
          <p:cNvPr id="6" name="Picture 5" descr="Map&#10;&#10;Description automatically generated">
            <a:extLst>
              <a:ext uri="{FF2B5EF4-FFF2-40B4-BE49-F238E27FC236}">
                <a16:creationId xmlns:a16="http://schemas.microsoft.com/office/drawing/2014/main" id="{834235FC-A10C-4239-A0C5-5F5F96D10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03" y="1171118"/>
            <a:ext cx="3658518" cy="5082196"/>
          </a:xfrm>
          <a:prstGeom prst="rect">
            <a:avLst/>
          </a:prstGeom>
        </p:spPr>
      </p:pic>
    </p:spTree>
    <p:extLst>
      <p:ext uri="{BB962C8B-B14F-4D97-AF65-F5344CB8AC3E}">
        <p14:creationId xmlns:p14="http://schemas.microsoft.com/office/powerpoint/2010/main" val="370052804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000" y="291222"/>
            <a:ext cx="8169998" cy="422348"/>
          </a:xfrm>
          <a:prstGeom prst="rect">
            <a:avLst/>
          </a:prstGeom>
        </p:spPr>
        <p:txBody>
          <a:bodyPr vert="horz" wrap="square" lIns="0" tIns="113463" rIns="0" bIns="0" rtlCol="0">
            <a:spAutoFit/>
          </a:bodyPr>
          <a:lstStyle/>
          <a:p>
            <a:pPr marL="38100">
              <a:lnSpc>
                <a:spcPct val="100000"/>
              </a:lnSpc>
            </a:pPr>
            <a:r>
              <a:rPr lang="en-US" dirty="0"/>
              <a:t>Traffic Impacts</a:t>
            </a:r>
            <a:endParaRPr dirty="0"/>
          </a:p>
        </p:txBody>
      </p:sp>
      <p:sp>
        <p:nvSpPr>
          <p:cNvPr id="3" name="object 3"/>
          <p:cNvSpPr txBox="1"/>
          <p:nvPr/>
        </p:nvSpPr>
        <p:spPr>
          <a:xfrm>
            <a:off x="4648200" y="1295400"/>
            <a:ext cx="4044568" cy="3693319"/>
          </a:xfrm>
          <a:prstGeom prst="rect">
            <a:avLst/>
          </a:prstGeom>
        </p:spPr>
        <p:txBody>
          <a:bodyPr vert="horz" wrap="square" lIns="0" tIns="0" rIns="0" bIns="0" rtlCol="0">
            <a:spAutoFit/>
          </a:bodyPr>
          <a:lstStyle/>
          <a:p>
            <a:r>
              <a:rPr lang="en-US" sz="1600" dirty="0"/>
              <a:t>For </a:t>
            </a:r>
            <a:r>
              <a:rPr lang="en-US" sz="1600" b="1" i="1" dirty="0"/>
              <a:t>Phase 1</a:t>
            </a:r>
            <a:r>
              <a:rPr lang="en-US" sz="1600" dirty="0"/>
              <a:t>, the southbound lane on Blake Rd. S. will be closed. Once final traffic plans are available, the access routes will be updated on our construction website. </a:t>
            </a:r>
          </a:p>
          <a:p>
            <a:endParaRPr lang="en-US" sz="1600" dirty="0"/>
          </a:p>
          <a:p>
            <a:r>
              <a:rPr lang="en-US" sz="1600" dirty="0"/>
              <a:t>For </a:t>
            </a:r>
            <a:r>
              <a:rPr lang="en-US" sz="1600" b="1" i="1" dirty="0"/>
              <a:t>Phase 3</a:t>
            </a:r>
            <a:r>
              <a:rPr lang="en-US" sz="1600" dirty="0"/>
              <a:t>, the crews will close Blake Rd. S. a few blocks at a time. Restoration of the road will follow closely behind the pipe installation crew. Detours will direct drivers. Residential traffic will be maintained.  </a:t>
            </a:r>
          </a:p>
          <a:p>
            <a:endParaRPr lang="en-US" sz="1600" dirty="0"/>
          </a:p>
          <a:p>
            <a:r>
              <a:rPr lang="en-US" sz="1600" dirty="0"/>
              <a:t>The crews will be on site, assisting residents with access during construction. They will notify customers once they are going to be working in front of their home. </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5</a:t>
            </a:fld>
            <a:endParaRPr spc="-5" dirty="0"/>
          </a:p>
        </p:txBody>
      </p:sp>
      <p:pic>
        <p:nvPicPr>
          <p:cNvPr id="6" name="Picture 5" descr="Map&#10;&#10;Description automatically generated">
            <a:extLst>
              <a:ext uri="{FF2B5EF4-FFF2-40B4-BE49-F238E27FC236}">
                <a16:creationId xmlns:a16="http://schemas.microsoft.com/office/drawing/2014/main" id="{6E8B332C-4CEB-4BB0-89E0-1EDA03DBB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19200"/>
            <a:ext cx="3658518" cy="50821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000" y="291222"/>
            <a:ext cx="8169998" cy="294953"/>
          </a:xfrm>
          <a:prstGeom prst="rect">
            <a:avLst/>
          </a:prstGeom>
        </p:spPr>
        <p:txBody>
          <a:bodyPr vert="horz" wrap="square" lIns="0" tIns="0" rIns="0" bIns="0" rtlCol="0">
            <a:spAutoFit/>
          </a:bodyPr>
          <a:lstStyle/>
          <a:p>
            <a:pPr marL="12700">
              <a:lnSpc>
                <a:spcPts val="2280"/>
              </a:lnSpc>
            </a:pPr>
            <a:r>
              <a:rPr lang="en-US" spc="-5" dirty="0"/>
              <a:t>How can I get c</a:t>
            </a:r>
            <a:r>
              <a:rPr dirty="0"/>
              <a:t>onst</a:t>
            </a:r>
            <a:r>
              <a:rPr spc="-5" dirty="0"/>
              <a:t>r</a:t>
            </a:r>
            <a:r>
              <a:rPr dirty="0"/>
              <a:t>uct</a:t>
            </a:r>
            <a:r>
              <a:rPr spc="-5" dirty="0"/>
              <a:t>i</a:t>
            </a:r>
            <a:r>
              <a:rPr dirty="0"/>
              <a:t>on</a:t>
            </a:r>
            <a:r>
              <a:rPr spc="-45" dirty="0"/>
              <a:t> </a:t>
            </a:r>
            <a:r>
              <a:rPr lang="en-US" spc="-45" dirty="0"/>
              <a:t>u</a:t>
            </a:r>
            <a:r>
              <a:rPr dirty="0"/>
              <a:t>pd</a:t>
            </a:r>
            <a:r>
              <a:rPr spc="-10" dirty="0"/>
              <a:t>a</a:t>
            </a:r>
            <a:r>
              <a:rPr dirty="0"/>
              <a:t>t</a:t>
            </a:r>
            <a:r>
              <a:rPr spc="-5" dirty="0"/>
              <a:t>e</a:t>
            </a:r>
            <a:r>
              <a:rPr dirty="0"/>
              <a:t>s</a:t>
            </a:r>
            <a:r>
              <a:rPr lang="en-US" dirty="0"/>
              <a:t>?</a:t>
            </a:r>
            <a:endParaRPr dirty="0"/>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6</a:t>
            </a:fld>
            <a:endParaRPr spc="-5" dirty="0"/>
          </a:p>
        </p:txBody>
      </p:sp>
      <p:sp>
        <p:nvSpPr>
          <p:cNvPr id="18" name="object 3">
            <a:extLst>
              <a:ext uri="{FF2B5EF4-FFF2-40B4-BE49-F238E27FC236}">
                <a16:creationId xmlns:a16="http://schemas.microsoft.com/office/drawing/2014/main" id="{B237EB2D-10AD-4287-80DF-071FC24CCA2C}"/>
              </a:ext>
            </a:extLst>
          </p:cNvPr>
          <p:cNvSpPr txBox="1"/>
          <p:nvPr/>
        </p:nvSpPr>
        <p:spPr>
          <a:xfrm>
            <a:off x="487001" y="1248445"/>
            <a:ext cx="7437800" cy="984885"/>
          </a:xfrm>
          <a:prstGeom prst="rect">
            <a:avLst/>
          </a:prstGeom>
        </p:spPr>
        <p:txBody>
          <a:bodyPr vert="horz" wrap="square" lIns="0" tIns="0" rIns="0" bIns="0" rtlCol="0">
            <a:spAutoFit/>
          </a:bodyPr>
          <a:lstStyle/>
          <a:p>
            <a:pPr marL="298450" marR="5080" indent="-285750">
              <a:buFont typeface="Wingdings" panose="05000000000000000000" pitchFamily="2" charset="2"/>
              <a:buChar char="Ø"/>
            </a:pPr>
            <a:r>
              <a:rPr lang="en-US" sz="1600" spc="-5" dirty="0">
                <a:latin typeface="Calibri"/>
                <a:cs typeface="Calibri"/>
              </a:rPr>
              <a:t>Go to our </a:t>
            </a:r>
            <a:r>
              <a:rPr lang="en-US" sz="1600" spc="-5" dirty="0">
                <a:cs typeface="Calibri"/>
              </a:rPr>
              <a:t>Construction Zone </a:t>
            </a:r>
            <a:r>
              <a:rPr lang="en-US" sz="1600" spc="-80" dirty="0">
                <a:cs typeface="Calibri"/>
              </a:rPr>
              <a:t>w</a:t>
            </a:r>
            <a:r>
              <a:rPr lang="en-US" sz="1600" spc="-15" dirty="0">
                <a:cs typeface="Calibri"/>
              </a:rPr>
              <a:t>e</a:t>
            </a:r>
            <a:r>
              <a:rPr lang="en-US" sz="1600" spc="-20" dirty="0">
                <a:cs typeface="Calibri"/>
              </a:rPr>
              <a:t>b</a:t>
            </a:r>
            <a:r>
              <a:rPr lang="en-US" sz="1600" spc="-10" dirty="0">
                <a:cs typeface="Calibri"/>
              </a:rPr>
              <a:t>s</a:t>
            </a:r>
            <a:r>
              <a:rPr lang="en-US" sz="1600" dirty="0">
                <a:cs typeface="Calibri"/>
              </a:rPr>
              <a:t>i</a:t>
            </a:r>
            <a:r>
              <a:rPr lang="en-US" sz="1600" spc="-20" dirty="0">
                <a:cs typeface="Calibri"/>
              </a:rPr>
              <a:t>t</a:t>
            </a:r>
            <a:r>
              <a:rPr lang="en-US" sz="1600" spc="-15" dirty="0">
                <a:cs typeface="Calibri"/>
              </a:rPr>
              <a:t>e</a:t>
            </a:r>
            <a:r>
              <a:rPr lang="en-US" sz="1600" spc="-5" dirty="0">
                <a:cs typeface="Calibri"/>
              </a:rPr>
              <a:t> at </a:t>
            </a:r>
            <a:r>
              <a:rPr lang="en-US" sz="1600" spc="-5" dirty="0">
                <a:cs typeface="Calibri"/>
                <a:hlinkClick r:id="rId3"/>
              </a:rPr>
              <a:t>ww</a:t>
            </a:r>
            <a:r>
              <a:rPr lang="en-US" sz="1600" spc="-125" dirty="0">
                <a:cs typeface="Calibri"/>
                <a:hlinkClick r:id="rId3"/>
              </a:rPr>
              <a:t>w</a:t>
            </a:r>
            <a:r>
              <a:rPr lang="en-US" sz="1600" dirty="0">
                <a:cs typeface="Calibri"/>
                <a:hlinkClick r:id="rId3"/>
              </a:rPr>
              <a:t>.</a:t>
            </a:r>
            <a:r>
              <a:rPr lang="en-US" sz="1600" spc="-15" dirty="0">
                <a:cs typeface="Calibri"/>
                <a:hlinkClick r:id="rId3"/>
              </a:rPr>
              <a:t>ce</a:t>
            </a:r>
            <a:r>
              <a:rPr lang="en-US" sz="1600" spc="-20" dirty="0">
                <a:cs typeface="Calibri"/>
                <a:hlinkClick r:id="rId3"/>
              </a:rPr>
              <a:t>nt</a:t>
            </a:r>
            <a:r>
              <a:rPr lang="en-US" sz="1600" spc="-15" dirty="0">
                <a:cs typeface="Calibri"/>
                <a:hlinkClick r:id="rId3"/>
              </a:rPr>
              <a:t>er</a:t>
            </a:r>
            <a:r>
              <a:rPr lang="en-US" sz="1600" spc="-10" dirty="0">
                <a:cs typeface="Calibri"/>
                <a:hlinkClick r:id="rId3"/>
              </a:rPr>
              <a:t>p</a:t>
            </a:r>
            <a:r>
              <a:rPr lang="en-US" sz="1600" spc="-15" dirty="0">
                <a:cs typeface="Calibri"/>
                <a:hlinkClick r:id="rId3"/>
              </a:rPr>
              <a:t>o</a:t>
            </a:r>
            <a:r>
              <a:rPr lang="en-US" sz="1600" dirty="0">
                <a:cs typeface="Calibri"/>
                <a:hlinkClick r:id="rId3"/>
              </a:rPr>
              <a:t>i</a:t>
            </a:r>
            <a:r>
              <a:rPr lang="en-US" sz="1600" spc="-20" dirty="0">
                <a:cs typeface="Calibri"/>
                <a:hlinkClick r:id="rId3"/>
              </a:rPr>
              <a:t>nt</a:t>
            </a:r>
            <a:r>
              <a:rPr lang="en-US" sz="1600" spc="-15" dirty="0">
                <a:cs typeface="Calibri"/>
                <a:hlinkClick r:id="rId3"/>
              </a:rPr>
              <a:t>e</a:t>
            </a:r>
            <a:r>
              <a:rPr lang="en-US" sz="1600" spc="-10" dirty="0">
                <a:cs typeface="Calibri"/>
                <a:hlinkClick r:id="rId3"/>
              </a:rPr>
              <a:t>n</a:t>
            </a:r>
            <a:r>
              <a:rPr lang="en-US" sz="1600" spc="-15" dirty="0">
                <a:cs typeface="Calibri"/>
                <a:hlinkClick r:id="rId3"/>
              </a:rPr>
              <a:t>e</a:t>
            </a:r>
            <a:r>
              <a:rPr lang="en-US" sz="1600" spc="-40" dirty="0">
                <a:cs typeface="Calibri"/>
                <a:hlinkClick r:id="rId3"/>
              </a:rPr>
              <a:t>r</a:t>
            </a:r>
            <a:r>
              <a:rPr lang="en-US" sz="1600" spc="-10" dirty="0">
                <a:cs typeface="Calibri"/>
                <a:hlinkClick r:id="rId3"/>
              </a:rPr>
              <a:t>g</a:t>
            </a:r>
            <a:r>
              <a:rPr lang="en-US" sz="1600" spc="-125" dirty="0">
                <a:cs typeface="Calibri"/>
                <a:hlinkClick r:id="rId3"/>
              </a:rPr>
              <a:t>y</a:t>
            </a:r>
            <a:r>
              <a:rPr lang="en-US" sz="1600" dirty="0">
                <a:cs typeface="Calibri"/>
                <a:hlinkClick r:id="rId3"/>
              </a:rPr>
              <a:t>.</a:t>
            </a:r>
            <a:r>
              <a:rPr lang="en-US" sz="1600" spc="-30" dirty="0">
                <a:cs typeface="Calibri"/>
                <a:hlinkClick r:id="rId3"/>
              </a:rPr>
              <a:t>c</a:t>
            </a:r>
            <a:r>
              <a:rPr lang="en-US" sz="1600" spc="-20" dirty="0">
                <a:cs typeface="Calibri"/>
                <a:hlinkClick r:id="rId3"/>
              </a:rPr>
              <a:t>om</a:t>
            </a:r>
            <a:r>
              <a:rPr lang="en-US" sz="1600" spc="-40" dirty="0">
                <a:cs typeface="Calibri"/>
                <a:hlinkClick r:id="rId3"/>
              </a:rPr>
              <a:t>/</a:t>
            </a:r>
            <a:r>
              <a:rPr lang="en-US" sz="1600" spc="-30" dirty="0">
                <a:cs typeface="Calibri"/>
                <a:hlinkClick r:id="rId3"/>
              </a:rPr>
              <a:t>c</a:t>
            </a:r>
            <a:r>
              <a:rPr lang="en-US" sz="1600" spc="-15" dirty="0">
                <a:cs typeface="Calibri"/>
                <a:hlinkClick r:id="rId3"/>
              </a:rPr>
              <a:t>o</a:t>
            </a:r>
            <a:r>
              <a:rPr lang="en-US" sz="1600" spc="-10" dirty="0">
                <a:cs typeface="Calibri"/>
                <a:hlinkClick r:id="rId3"/>
              </a:rPr>
              <a:t>n</a:t>
            </a:r>
            <a:r>
              <a:rPr lang="en-US" sz="1600" spc="-25" dirty="0">
                <a:cs typeface="Calibri"/>
                <a:hlinkClick r:id="rId3"/>
              </a:rPr>
              <a:t>s</a:t>
            </a:r>
            <a:r>
              <a:rPr lang="en-US" sz="1600" spc="-10" dirty="0">
                <a:cs typeface="Calibri"/>
                <a:hlinkClick r:id="rId3"/>
              </a:rPr>
              <a:t>t</a:t>
            </a:r>
            <a:r>
              <a:rPr lang="en-US" sz="1600" spc="-15" dirty="0">
                <a:cs typeface="Calibri"/>
                <a:hlinkClick r:id="rId3"/>
              </a:rPr>
              <a:t>r</a:t>
            </a:r>
            <a:r>
              <a:rPr lang="en-US" sz="1600" spc="-10" dirty="0">
                <a:cs typeface="Calibri"/>
                <a:hlinkClick r:id="rId3"/>
              </a:rPr>
              <a:t>u</a:t>
            </a:r>
            <a:r>
              <a:rPr lang="en-US" sz="1600" spc="-15" dirty="0">
                <a:cs typeface="Calibri"/>
                <a:hlinkClick r:id="rId3"/>
              </a:rPr>
              <a:t>c</a:t>
            </a:r>
            <a:r>
              <a:rPr lang="en-US" sz="1600" spc="-10" dirty="0">
                <a:cs typeface="Calibri"/>
                <a:hlinkClick r:id="rId3"/>
              </a:rPr>
              <a:t>t</a:t>
            </a:r>
            <a:r>
              <a:rPr lang="en-US" sz="1600" dirty="0">
                <a:cs typeface="Calibri"/>
                <a:hlinkClick r:id="rId3"/>
              </a:rPr>
              <a:t>i</a:t>
            </a:r>
            <a:r>
              <a:rPr lang="en-US" sz="1600" spc="-15" dirty="0">
                <a:cs typeface="Calibri"/>
                <a:hlinkClick r:id="rId3"/>
              </a:rPr>
              <a:t>on</a:t>
            </a:r>
            <a:r>
              <a:rPr lang="en-US" sz="1600" spc="-15" dirty="0">
                <a:cs typeface="Calibri"/>
              </a:rPr>
              <a:t>. </a:t>
            </a:r>
          </a:p>
          <a:p>
            <a:pPr marL="298450" marR="5080" indent="-285750">
              <a:buFont typeface="Wingdings" panose="05000000000000000000" pitchFamily="2" charset="2"/>
              <a:buChar char="Ø"/>
            </a:pPr>
            <a:endParaRPr lang="en-US" sz="1600" spc="-15" dirty="0">
              <a:cs typeface="Calibri"/>
            </a:endParaRPr>
          </a:p>
          <a:p>
            <a:pPr marL="298450" marR="5080" indent="-285750">
              <a:buFont typeface="Wingdings" panose="05000000000000000000" pitchFamily="2" charset="2"/>
              <a:buChar char="Ø"/>
            </a:pPr>
            <a:r>
              <a:rPr lang="en-US" sz="1600" spc="-15" dirty="0">
                <a:cs typeface="Calibri"/>
              </a:rPr>
              <a:t>Click on “</a:t>
            </a:r>
            <a:r>
              <a:rPr lang="en-US" sz="1600" b="1" spc="-15" dirty="0">
                <a:cs typeface="Calibri"/>
              </a:rPr>
              <a:t>Project Sites</a:t>
            </a:r>
            <a:r>
              <a:rPr lang="en-US" sz="1600" spc="-15" dirty="0">
                <a:cs typeface="Calibri"/>
              </a:rPr>
              <a:t>” and select the project’s name.</a:t>
            </a:r>
          </a:p>
          <a:p>
            <a:pPr marL="298450" marR="5080" indent="-285750">
              <a:buFont typeface="Wingdings" panose="05000000000000000000" pitchFamily="2" charset="2"/>
              <a:buChar char="Ø"/>
            </a:pPr>
            <a:endParaRPr lang="en-US" sz="1600" spc="-5" dirty="0">
              <a:latin typeface="Calibri"/>
              <a:cs typeface="Calibri"/>
            </a:endParaRPr>
          </a:p>
        </p:txBody>
      </p:sp>
      <p:cxnSp>
        <p:nvCxnSpPr>
          <p:cNvPr id="5" name="Straight Arrow Connector 4">
            <a:extLst>
              <a:ext uri="{FF2B5EF4-FFF2-40B4-BE49-F238E27FC236}">
                <a16:creationId xmlns:a16="http://schemas.microsoft.com/office/drawing/2014/main" id="{47F02904-4812-43D7-A784-CBF0B78CC04F}"/>
              </a:ext>
            </a:extLst>
          </p:cNvPr>
          <p:cNvCxnSpPr>
            <a:cxnSpLocks/>
          </p:cNvCxnSpPr>
          <p:nvPr/>
        </p:nvCxnSpPr>
        <p:spPr>
          <a:xfrm>
            <a:off x="1066800" y="2057400"/>
            <a:ext cx="1143000" cy="18288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Snagit_PPT682A">
            <a:extLst>
              <a:ext uri="{FF2B5EF4-FFF2-40B4-BE49-F238E27FC236}">
                <a16:creationId xmlns:a16="http://schemas.microsoft.com/office/drawing/2014/main" id="{ABAB9B0D-4DF8-481E-8C4C-B9981A5F2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4286" y="2223401"/>
            <a:ext cx="4615426" cy="2166011"/>
          </a:xfrm>
          <a:prstGeom prst="rect">
            <a:avLst/>
          </a:prstGeom>
        </p:spPr>
      </p:pic>
      <p:sp>
        <p:nvSpPr>
          <p:cNvPr id="13" name="object 3">
            <a:extLst>
              <a:ext uri="{FF2B5EF4-FFF2-40B4-BE49-F238E27FC236}">
                <a16:creationId xmlns:a16="http://schemas.microsoft.com/office/drawing/2014/main" id="{6CEDD272-3FDC-4549-B7F1-AC83B2DDA372}"/>
              </a:ext>
            </a:extLst>
          </p:cNvPr>
          <p:cNvSpPr txBox="1"/>
          <p:nvPr/>
        </p:nvSpPr>
        <p:spPr>
          <a:xfrm>
            <a:off x="487000" y="4631640"/>
            <a:ext cx="7056800" cy="1231106"/>
          </a:xfrm>
          <a:prstGeom prst="rect">
            <a:avLst/>
          </a:prstGeom>
        </p:spPr>
        <p:txBody>
          <a:bodyPr vert="horz" wrap="square" lIns="0" tIns="0" rIns="0" bIns="0" rtlCol="0">
            <a:spAutoFit/>
          </a:bodyPr>
          <a:lstStyle/>
          <a:p>
            <a:pPr marL="298450" marR="5080" indent="-285750">
              <a:buFont typeface="Wingdings" panose="05000000000000000000" pitchFamily="2" charset="2"/>
              <a:buChar char="Ø"/>
            </a:pPr>
            <a:r>
              <a:rPr lang="en-US" sz="1600" spc="-5" dirty="0">
                <a:latin typeface="Calibri"/>
                <a:cs typeface="Calibri"/>
              </a:rPr>
              <a:t>On the project’s page, check out our </a:t>
            </a:r>
            <a:r>
              <a:rPr lang="en-US" sz="1600" b="1" spc="-5" dirty="0">
                <a:latin typeface="Calibri"/>
                <a:cs typeface="Calibri"/>
              </a:rPr>
              <a:t>Project Updates </a:t>
            </a:r>
            <a:r>
              <a:rPr lang="en-US" sz="1600" spc="-5" dirty="0">
                <a:latin typeface="Calibri"/>
                <a:cs typeface="Calibri"/>
              </a:rPr>
              <a:t>link. </a:t>
            </a:r>
          </a:p>
          <a:p>
            <a:pPr marL="298450" marR="5080" indent="-285750">
              <a:buFont typeface="Wingdings" panose="05000000000000000000" pitchFamily="2" charset="2"/>
              <a:buChar char="Ø"/>
            </a:pPr>
            <a:endParaRPr lang="en-US" sz="1600" spc="-5" dirty="0">
              <a:latin typeface="Calibri"/>
              <a:cs typeface="Calibri"/>
            </a:endParaRPr>
          </a:p>
          <a:p>
            <a:pPr marL="298450" marR="5080" indent="-285750">
              <a:buFont typeface="Wingdings" panose="05000000000000000000" pitchFamily="2" charset="2"/>
              <a:buChar char="Ø"/>
            </a:pPr>
            <a:r>
              <a:rPr lang="en-US" sz="1600" spc="-5" dirty="0">
                <a:latin typeface="Calibri"/>
                <a:cs typeface="Calibri"/>
              </a:rPr>
              <a:t>Click our </a:t>
            </a:r>
            <a:r>
              <a:rPr lang="en-US" sz="1600" b="1" spc="-5" dirty="0">
                <a:latin typeface="Calibri"/>
                <a:cs typeface="Calibri"/>
              </a:rPr>
              <a:t>Sign Up for Status Updates </a:t>
            </a:r>
            <a:r>
              <a:rPr lang="en-US" sz="1600" spc="-5" dirty="0">
                <a:latin typeface="Calibri"/>
                <a:cs typeface="Calibri"/>
              </a:rPr>
              <a:t>for email or text message updates.</a:t>
            </a:r>
          </a:p>
          <a:p>
            <a:pPr marL="298450" marR="5080" indent="-285750">
              <a:buFont typeface="Wingdings" panose="05000000000000000000" pitchFamily="2" charset="2"/>
              <a:buChar char="Ø"/>
            </a:pPr>
            <a:endParaRPr lang="en-US" sz="1600" spc="-5" dirty="0">
              <a:latin typeface="Calibri"/>
              <a:cs typeface="Calibri"/>
            </a:endParaRPr>
          </a:p>
          <a:p>
            <a:pPr marL="298450" marR="5080" indent="-285750">
              <a:buFont typeface="Wingdings" panose="05000000000000000000" pitchFamily="2" charset="2"/>
              <a:buChar char="Ø"/>
            </a:pPr>
            <a:r>
              <a:rPr lang="en-US" sz="1600" spc="-5" dirty="0">
                <a:latin typeface="Calibri"/>
                <a:cs typeface="Calibri"/>
              </a:rPr>
              <a:t>For text-to-subscribe updates, text </a:t>
            </a:r>
            <a:r>
              <a:rPr lang="en-US" sz="1600" b="1" spc="-5" dirty="0">
                <a:latin typeface="Calibri"/>
                <a:cs typeface="Calibri"/>
              </a:rPr>
              <a:t>CNP BLAKEROAD </a:t>
            </a:r>
            <a:r>
              <a:rPr lang="en-US" sz="1600" spc="-5" dirty="0">
                <a:latin typeface="Calibri"/>
                <a:cs typeface="Calibri"/>
              </a:rPr>
              <a:t>to </a:t>
            </a:r>
            <a:r>
              <a:rPr lang="en-US" sz="1600" b="1" spc="-5" dirty="0">
                <a:latin typeface="Calibri"/>
                <a:cs typeface="Calibri"/>
              </a:rPr>
              <a:t>GOV311 (468311)</a:t>
            </a:r>
            <a:r>
              <a:rPr lang="en-US" sz="1600" spc="-5" dirty="0">
                <a:latin typeface="Calibri"/>
                <a:cs typeface="Calibri"/>
              </a:rPr>
              <a:t>.</a:t>
            </a:r>
            <a:endParaRPr lang="en-US" sz="1600" dirty="0">
              <a:cs typeface="Calibri"/>
            </a:endParaRPr>
          </a:p>
        </p:txBody>
      </p:sp>
    </p:spTree>
    <p:extLst>
      <p:ext uri="{BB962C8B-B14F-4D97-AF65-F5344CB8AC3E}">
        <p14:creationId xmlns:p14="http://schemas.microsoft.com/office/powerpoint/2010/main" val="3862623588"/>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574" y="304800"/>
            <a:ext cx="6292468" cy="338554"/>
          </a:xfrm>
        </p:spPr>
        <p:txBody>
          <a:bodyPr/>
          <a:lstStyle/>
          <a:p>
            <a:r>
              <a:rPr lang="en-US" sz="2200" dirty="0"/>
              <a:t>Contact Information for Construction Questions</a:t>
            </a:r>
          </a:p>
        </p:txBody>
      </p:sp>
      <p:pic>
        <p:nvPicPr>
          <p:cNvPr id="7" name="Content Placeholder 6"/>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623763" y="1219200"/>
            <a:ext cx="3549973" cy="5105400"/>
          </a:xfrm>
          <a:prstGeom prst="rect">
            <a:avLst/>
          </a:prstGeom>
        </p:spPr>
      </p:pic>
      <p:sp>
        <p:nvSpPr>
          <p:cNvPr id="13" name="TextBox 12"/>
          <p:cNvSpPr txBox="1"/>
          <p:nvPr/>
        </p:nvSpPr>
        <p:spPr>
          <a:xfrm>
            <a:off x="4414494" y="1219200"/>
            <a:ext cx="3891306" cy="5078313"/>
          </a:xfrm>
          <a:prstGeom prst="rect">
            <a:avLst/>
          </a:prstGeom>
          <a:noFill/>
          <a:ln>
            <a:noFill/>
          </a:ln>
        </p:spPr>
        <p:txBody>
          <a:bodyPr wrap="square" rtlCol="0">
            <a:spAutoFit/>
          </a:bodyPr>
          <a:lstStyle/>
          <a:p>
            <a:pPr marL="742950" lvl="1" indent="-285750">
              <a:buFont typeface="Arial" panose="020B0604020202020204" pitchFamily="34" charset="0"/>
              <a:buChar char="•"/>
            </a:pPr>
            <a:r>
              <a:rPr lang="en-US" b="1" dirty="0"/>
              <a:t>Website:</a:t>
            </a:r>
          </a:p>
          <a:p>
            <a:pPr marL="1200150" lvl="2" indent="-285750">
              <a:buFont typeface="Arial" panose="020B0604020202020204" pitchFamily="34" charset="0"/>
              <a:buChar char="•"/>
            </a:pPr>
            <a:r>
              <a:rPr lang="en-US" dirty="0"/>
              <a:t>CenterPointEnergy.com/ Construction</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Construction questions</a:t>
            </a:r>
            <a:r>
              <a:rPr lang="en-US" dirty="0"/>
              <a:t>: </a:t>
            </a:r>
          </a:p>
          <a:p>
            <a:pPr marL="1200150" lvl="2" indent="-285750">
              <a:buFont typeface="Arial" panose="020B0604020202020204" pitchFamily="34" charset="0"/>
              <a:buChar char="•"/>
            </a:pPr>
            <a:r>
              <a:rPr lang="en-US" dirty="0" err="1">
                <a:hlinkClick r:id="rId3"/>
              </a:rPr>
              <a:t>hannah.gullickson</a:t>
            </a:r>
            <a:r>
              <a:rPr lang="en-US" dirty="0">
                <a:hlinkClick r:id="rId3"/>
              </a:rPr>
              <a:t>@ centerpointenergy.com</a:t>
            </a:r>
            <a:r>
              <a:rPr lang="en-US" dirty="0"/>
              <a:t> </a:t>
            </a:r>
          </a:p>
          <a:p>
            <a:pPr marL="1200150" lvl="2" indent="-285750">
              <a:buFont typeface="Arial" panose="020B0604020202020204" pitchFamily="34" charset="0"/>
              <a:buChar char="•"/>
            </a:pPr>
            <a:r>
              <a:rPr lang="en-US" dirty="0"/>
              <a:t>612-321-5546</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Restoration questions</a:t>
            </a:r>
            <a:r>
              <a:rPr lang="en-US" dirty="0"/>
              <a:t>: </a:t>
            </a:r>
          </a:p>
          <a:p>
            <a:pPr marL="1200150" lvl="2" indent="-285750">
              <a:buFont typeface="Arial" panose="020B0604020202020204" pitchFamily="34" charset="0"/>
              <a:buChar char="•"/>
            </a:pPr>
            <a:r>
              <a:rPr lang="en-US" dirty="0" err="1">
                <a:hlinkClick r:id="rId4"/>
              </a:rPr>
              <a:t>csv.restoration</a:t>
            </a:r>
            <a:r>
              <a:rPr lang="en-US" dirty="0">
                <a:hlinkClick r:id="rId4"/>
              </a:rPr>
              <a:t>@</a:t>
            </a:r>
          </a:p>
          <a:p>
            <a:pPr lvl="2"/>
            <a:r>
              <a:rPr lang="en-US" dirty="0">
                <a:hlinkClick r:id="rId4"/>
              </a:rPr>
              <a:t>centerpointenergy.com</a:t>
            </a:r>
            <a:endParaRPr lang="en-US" dirty="0"/>
          </a:p>
          <a:p>
            <a:pPr marL="1200150" lvl="2" indent="-285750">
              <a:buFont typeface="Arial" panose="020B0604020202020204" pitchFamily="34" charset="0"/>
              <a:buChar char="•"/>
            </a:pPr>
            <a:r>
              <a:rPr lang="en-US" dirty="0"/>
              <a:t>612-321-5477</a:t>
            </a:r>
          </a:p>
          <a:p>
            <a:pPr lvl="2"/>
            <a:endParaRPr lang="en-US" dirty="0"/>
          </a:p>
          <a:p>
            <a:pPr marL="742950" lvl="1" indent="-285750">
              <a:buFont typeface="Arial" panose="020B0604020202020204" pitchFamily="34" charset="0"/>
              <a:buChar char="•"/>
            </a:pPr>
            <a:r>
              <a:rPr lang="en-US" b="1" dirty="0"/>
              <a:t>All other questions</a:t>
            </a:r>
            <a:r>
              <a:rPr lang="en-US" dirty="0"/>
              <a:t>: </a:t>
            </a:r>
          </a:p>
          <a:p>
            <a:pPr marL="1200150" lvl="2" indent="-285750">
              <a:buFont typeface="Arial" panose="020B0604020202020204" pitchFamily="34" charset="0"/>
              <a:buChar char="•"/>
            </a:pPr>
            <a:r>
              <a:rPr lang="en-US" dirty="0">
                <a:hlinkClick r:id="rId5"/>
              </a:rPr>
              <a:t>csv.constructionservices@centerpointenergy.com</a:t>
            </a:r>
            <a:r>
              <a:rPr lang="en-US" dirty="0"/>
              <a:t> </a:t>
            </a:r>
          </a:p>
          <a:p>
            <a:pPr marL="1200150" lvl="2" indent="-285750">
              <a:buFont typeface="Arial" panose="020B0604020202020204" pitchFamily="34" charset="0"/>
              <a:buChar char="•"/>
            </a:pPr>
            <a:r>
              <a:rPr lang="en-US" dirty="0"/>
              <a:t>612-321-5369</a:t>
            </a:r>
          </a:p>
        </p:txBody>
      </p:sp>
    </p:spTree>
    <p:extLst>
      <p:ext uri="{BB962C8B-B14F-4D97-AF65-F5344CB8AC3E}">
        <p14:creationId xmlns:p14="http://schemas.microsoft.com/office/powerpoint/2010/main" val="4202102716"/>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4480" rIns="0" bIns="0" rtlCol="0">
            <a:spAutoFit/>
          </a:bodyPr>
          <a:lstStyle/>
          <a:p>
            <a:pPr marL="225425">
              <a:lnSpc>
                <a:spcPct val="100000"/>
              </a:lnSpc>
            </a:pPr>
            <a:r>
              <a:rPr dirty="0"/>
              <a:t>Ro</a:t>
            </a:r>
            <a:r>
              <a:rPr spc="-10" dirty="0"/>
              <a:t>a</a:t>
            </a:r>
            <a:r>
              <a:rPr dirty="0"/>
              <a:t>d,</a:t>
            </a:r>
            <a:r>
              <a:rPr spc="-25" dirty="0"/>
              <a:t> </a:t>
            </a:r>
            <a:r>
              <a:rPr dirty="0"/>
              <a:t>Sid</a:t>
            </a:r>
            <a:r>
              <a:rPr spc="-5" dirty="0"/>
              <a:t>e</a:t>
            </a:r>
            <a:r>
              <a:rPr spc="-10" dirty="0"/>
              <a:t>wa</a:t>
            </a:r>
            <a:r>
              <a:rPr spc="-5" dirty="0"/>
              <a:t>l</a:t>
            </a:r>
            <a:r>
              <a:rPr dirty="0"/>
              <a:t>k </a:t>
            </a:r>
            <a:r>
              <a:rPr spc="-10" dirty="0"/>
              <a:t>a</a:t>
            </a:r>
            <a:r>
              <a:rPr dirty="0"/>
              <a:t>nd</a:t>
            </a:r>
            <a:r>
              <a:rPr spc="-5" dirty="0"/>
              <a:t> Gr</a:t>
            </a:r>
            <a:r>
              <a:rPr spc="-10" dirty="0"/>
              <a:t>a</a:t>
            </a:r>
            <a:r>
              <a:rPr dirty="0"/>
              <a:t>ssy </a:t>
            </a:r>
            <a:r>
              <a:rPr spc="-5" dirty="0"/>
              <a:t>Are</a:t>
            </a:r>
            <a:r>
              <a:rPr dirty="0"/>
              <a:t>a</a:t>
            </a:r>
            <a:r>
              <a:rPr spc="-5" dirty="0"/>
              <a:t> </a:t>
            </a:r>
            <a:r>
              <a:rPr dirty="0"/>
              <a:t>Resto</a:t>
            </a:r>
            <a:r>
              <a:rPr spc="-5" dirty="0"/>
              <a:t>r</a:t>
            </a:r>
            <a:r>
              <a:rPr spc="-10" dirty="0"/>
              <a:t>a</a:t>
            </a:r>
            <a:r>
              <a:rPr dirty="0"/>
              <a:t>t</a:t>
            </a:r>
            <a:r>
              <a:rPr spc="-5" dirty="0"/>
              <a:t>i</a:t>
            </a:r>
            <a:r>
              <a:rPr dirty="0"/>
              <a:t>on</a:t>
            </a:r>
          </a:p>
        </p:txBody>
      </p:sp>
      <p:sp>
        <p:nvSpPr>
          <p:cNvPr id="3" name="object 3"/>
          <p:cNvSpPr/>
          <p:nvPr/>
        </p:nvSpPr>
        <p:spPr>
          <a:xfrm>
            <a:off x="1184459" y="1252542"/>
            <a:ext cx="4037882" cy="521648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650323" y="1252542"/>
            <a:ext cx="2338070" cy="4378122"/>
          </a:xfrm>
          <a:prstGeom prst="rect">
            <a:avLst/>
          </a:prstGeom>
        </p:spPr>
        <p:txBody>
          <a:bodyPr vert="horz" wrap="square" lIns="0" tIns="0" rIns="0" bIns="0" rtlCol="0">
            <a:spAutoFit/>
          </a:bodyPr>
          <a:lstStyle/>
          <a:p>
            <a:pPr marL="12700" marR="78740">
              <a:lnSpc>
                <a:spcPct val="100000"/>
              </a:lnSpc>
            </a:pPr>
            <a:r>
              <a:rPr spc="-10" dirty="0">
                <a:latin typeface="Calibri"/>
                <a:cs typeface="Calibri"/>
              </a:rPr>
              <a:t>Af</a:t>
            </a:r>
            <a:r>
              <a:rPr spc="-20" dirty="0">
                <a:latin typeface="Calibri"/>
                <a:cs typeface="Calibri"/>
              </a:rPr>
              <a:t>t</a:t>
            </a:r>
            <a:r>
              <a:rPr spc="-15" dirty="0">
                <a:latin typeface="Calibri"/>
                <a:cs typeface="Calibri"/>
              </a:rPr>
              <a:t>e</a:t>
            </a:r>
            <a:r>
              <a:rPr spc="-10" dirty="0">
                <a:latin typeface="Calibri"/>
                <a:cs typeface="Calibri"/>
              </a:rPr>
              <a:t>r</a:t>
            </a:r>
            <a:r>
              <a:rPr spc="5" dirty="0">
                <a:latin typeface="Calibri"/>
                <a:cs typeface="Calibri"/>
              </a:rPr>
              <a:t> </a:t>
            </a:r>
            <a:r>
              <a:rPr spc="-30" dirty="0">
                <a:latin typeface="Calibri"/>
                <a:cs typeface="Calibri"/>
              </a:rPr>
              <a:t>c</a:t>
            </a:r>
            <a:r>
              <a:rPr spc="-15" dirty="0">
                <a:latin typeface="Calibri"/>
                <a:cs typeface="Calibri"/>
              </a:rPr>
              <a:t>o</a:t>
            </a:r>
            <a:r>
              <a:rPr spc="-10" dirty="0">
                <a:latin typeface="Calibri"/>
                <a:cs typeface="Calibri"/>
              </a:rPr>
              <a:t>n</a:t>
            </a:r>
            <a:r>
              <a:rPr spc="-25" dirty="0">
                <a:latin typeface="Calibri"/>
                <a:cs typeface="Calibri"/>
              </a:rPr>
              <a:t>s</a:t>
            </a:r>
            <a:r>
              <a:rPr spc="-10" dirty="0">
                <a:latin typeface="Calibri"/>
                <a:cs typeface="Calibri"/>
              </a:rPr>
              <a:t>t</a:t>
            </a:r>
            <a:r>
              <a:rPr spc="-15" dirty="0">
                <a:latin typeface="Calibri"/>
                <a:cs typeface="Calibri"/>
              </a:rPr>
              <a:t>r</a:t>
            </a:r>
            <a:r>
              <a:rPr spc="-10" dirty="0">
                <a:latin typeface="Calibri"/>
                <a:cs typeface="Calibri"/>
              </a:rPr>
              <a:t>u</a:t>
            </a:r>
            <a:r>
              <a:rPr spc="-15" dirty="0">
                <a:latin typeface="Calibri"/>
                <a:cs typeface="Calibri"/>
              </a:rPr>
              <a:t>c</a:t>
            </a:r>
            <a:r>
              <a:rPr spc="-10" dirty="0">
                <a:latin typeface="Calibri"/>
                <a:cs typeface="Calibri"/>
              </a:rPr>
              <a:t>t</a:t>
            </a:r>
            <a:r>
              <a:rPr dirty="0">
                <a:latin typeface="Calibri"/>
                <a:cs typeface="Calibri"/>
              </a:rPr>
              <a:t>i</a:t>
            </a:r>
            <a:r>
              <a:rPr spc="-15" dirty="0">
                <a:latin typeface="Calibri"/>
                <a:cs typeface="Calibri"/>
              </a:rPr>
              <a:t>o</a:t>
            </a:r>
            <a:r>
              <a:rPr spc="-10" dirty="0">
                <a:latin typeface="Calibri"/>
                <a:cs typeface="Calibri"/>
              </a:rPr>
              <a:t>n,</a:t>
            </a:r>
            <a:r>
              <a:rPr spc="-5" dirty="0">
                <a:latin typeface="Calibri"/>
                <a:cs typeface="Calibri"/>
              </a:rPr>
              <a:t> </a:t>
            </a:r>
            <a:r>
              <a:rPr spc="-40" dirty="0">
                <a:latin typeface="Calibri"/>
                <a:cs typeface="Calibri"/>
              </a:rPr>
              <a:t>r</a:t>
            </a:r>
            <a:r>
              <a:rPr spc="-15" dirty="0">
                <a:latin typeface="Calibri"/>
                <a:cs typeface="Calibri"/>
              </a:rPr>
              <a:t>e</a:t>
            </a:r>
            <a:r>
              <a:rPr spc="-25" dirty="0">
                <a:latin typeface="Calibri"/>
                <a:cs typeface="Calibri"/>
              </a:rPr>
              <a:t>s</a:t>
            </a:r>
            <a:r>
              <a:rPr spc="-20" dirty="0">
                <a:latin typeface="Calibri"/>
                <a:cs typeface="Calibri"/>
              </a:rPr>
              <a:t>t</a:t>
            </a:r>
            <a:r>
              <a:rPr spc="-15" dirty="0">
                <a:latin typeface="Calibri"/>
                <a:cs typeface="Calibri"/>
              </a:rPr>
              <a:t>o</a:t>
            </a:r>
            <a:r>
              <a:rPr spc="-55" dirty="0">
                <a:latin typeface="Calibri"/>
                <a:cs typeface="Calibri"/>
              </a:rPr>
              <a:t>r</a:t>
            </a:r>
            <a:r>
              <a:rPr spc="-20" dirty="0">
                <a:latin typeface="Calibri"/>
                <a:cs typeface="Calibri"/>
              </a:rPr>
              <a:t>a</a:t>
            </a:r>
            <a:r>
              <a:rPr spc="-10" dirty="0">
                <a:latin typeface="Calibri"/>
                <a:cs typeface="Calibri"/>
              </a:rPr>
              <a:t>t</a:t>
            </a:r>
            <a:r>
              <a:rPr dirty="0">
                <a:latin typeface="Calibri"/>
                <a:cs typeface="Calibri"/>
              </a:rPr>
              <a:t>i</a:t>
            </a:r>
            <a:r>
              <a:rPr spc="-15" dirty="0">
                <a:latin typeface="Calibri"/>
                <a:cs typeface="Calibri"/>
              </a:rPr>
              <a:t>o</a:t>
            </a:r>
            <a:r>
              <a:rPr spc="-10" dirty="0">
                <a:latin typeface="Calibri"/>
                <a:cs typeface="Calibri"/>
              </a:rPr>
              <a:t>n</a:t>
            </a:r>
            <a:r>
              <a:rPr spc="20" dirty="0">
                <a:latin typeface="Calibri"/>
                <a:cs typeface="Calibri"/>
              </a:rPr>
              <a:t> </a:t>
            </a:r>
            <a:r>
              <a:rPr spc="-20" dirty="0">
                <a:latin typeface="Calibri"/>
                <a:cs typeface="Calibri"/>
              </a:rPr>
              <a:t>w</a:t>
            </a:r>
            <a:r>
              <a:rPr dirty="0">
                <a:latin typeface="Calibri"/>
                <a:cs typeface="Calibri"/>
              </a:rPr>
              <a:t>il</a:t>
            </a:r>
            <a:r>
              <a:rPr spc="-5" dirty="0">
                <a:latin typeface="Calibri"/>
                <a:cs typeface="Calibri"/>
              </a:rPr>
              <a:t>l</a:t>
            </a:r>
            <a:r>
              <a:rPr spc="-10" dirty="0">
                <a:latin typeface="Calibri"/>
                <a:cs typeface="Calibri"/>
              </a:rPr>
              <a:t> be</a:t>
            </a:r>
            <a:r>
              <a:rPr spc="-5" dirty="0">
                <a:latin typeface="Calibri"/>
                <a:cs typeface="Calibri"/>
              </a:rPr>
              <a:t> </a:t>
            </a:r>
            <a:r>
              <a:rPr spc="-10" dirty="0">
                <a:latin typeface="Calibri"/>
                <a:cs typeface="Calibri"/>
              </a:rPr>
              <a:t>d</a:t>
            </a:r>
            <a:r>
              <a:rPr spc="-15" dirty="0">
                <a:latin typeface="Calibri"/>
                <a:cs typeface="Calibri"/>
              </a:rPr>
              <a:t>o</a:t>
            </a:r>
            <a:r>
              <a:rPr spc="-10" dirty="0">
                <a:latin typeface="Calibri"/>
                <a:cs typeface="Calibri"/>
              </a:rPr>
              <a:t>ne</a:t>
            </a:r>
            <a:r>
              <a:rPr spc="20" dirty="0">
                <a:latin typeface="Calibri"/>
                <a:cs typeface="Calibri"/>
              </a:rPr>
              <a:t> </a:t>
            </a:r>
            <a:r>
              <a:rPr spc="-20" dirty="0">
                <a:latin typeface="Calibri"/>
                <a:cs typeface="Calibri"/>
              </a:rPr>
              <a:t>t</a:t>
            </a:r>
            <a:r>
              <a:rPr spc="-15" dirty="0">
                <a:latin typeface="Calibri"/>
                <a:cs typeface="Calibri"/>
              </a:rPr>
              <a:t>o:</a:t>
            </a:r>
            <a:endParaRPr dirty="0">
              <a:latin typeface="Calibri"/>
              <a:cs typeface="Calibri"/>
            </a:endParaRPr>
          </a:p>
          <a:p>
            <a:pPr marL="299085" indent="-286385">
              <a:lnSpc>
                <a:spcPct val="100000"/>
              </a:lnSpc>
              <a:buFont typeface="Arial"/>
              <a:buChar char="•"/>
              <a:tabLst>
                <a:tab pos="299720" algn="l"/>
              </a:tabLst>
            </a:pPr>
            <a:r>
              <a:rPr spc="-15" dirty="0">
                <a:latin typeface="Calibri"/>
                <a:cs typeface="Calibri"/>
              </a:rPr>
              <a:t>S</a:t>
            </a:r>
            <a:r>
              <a:rPr spc="-10" dirty="0">
                <a:latin typeface="Calibri"/>
                <a:cs typeface="Calibri"/>
              </a:rPr>
              <a:t>t</a:t>
            </a:r>
            <a:r>
              <a:rPr spc="-40" dirty="0">
                <a:latin typeface="Calibri"/>
                <a:cs typeface="Calibri"/>
              </a:rPr>
              <a:t>r</a:t>
            </a:r>
            <a:r>
              <a:rPr spc="-15" dirty="0">
                <a:latin typeface="Calibri"/>
                <a:cs typeface="Calibri"/>
              </a:rPr>
              <a:t>e</a:t>
            </a:r>
            <a:r>
              <a:rPr spc="-25" dirty="0">
                <a:latin typeface="Calibri"/>
                <a:cs typeface="Calibri"/>
              </a:rPr>
              <a:t>e</a:t>
            </a:r>
            <a:r>
              <a:rPr spc="-10" dirty="0">
                <a:latin typeface="Calibri"/>
                <a:cs typeface="Calibri"/>
              </a:rPr>
              <a:t>ts</a:t>
            </a:r>
            <a:endParaRPr dirty="0">
              <a:latin typeface="Calibri"/>
              <a:cs typeface="Calibri"/>
            </a:endParaRPr>
          </a:p>
          <a:p>
            <a:pPr marL="299085" indent="-286385">
              <a:lnSpc>
                <a:spcPct val="100000"/>
              </a:lnSpc>
              <a:buFont typeface="Arial"/>
              <a:buChar char="•"/>
              <a:tabLst>
                <a:tab pos="299720" algn="l"/>
              </a:tabLst>
            </a:pPr>
            <a:r>
              <a:rPr spc="-15" dirty="0">
                <a:latin typeface="Calibri"/>
                <a:cs typeface="Calibri"/>
              </a:rPr>
              <a:t>S</a:t>
            </a:r>
            <a:r>
              <a:rPr dirty="0">
                <a:latin typeface="Calibri"/>
                <a:cs typeface="Calibri"/>
              </a:rPr>
              <a:t>i</a:t>
            </a:r>
            <a:r>
              <a:rPr spc="-10" dirty="0">
                <a:latin typeface="Calibri"/>
                <a:cs typeface="Calibri"/>
              </a:rPr>
              <a:t>d</a:t>
            </a:r>
            <a:r>
              <a:rPr spc="-25" dirty="0">
                <a:latin typeface="Calibri"/>
                <a:cs typeface="Calibri"/>
              </a:rPr>
              <a:t>e</a:t>
            </a:r>
            <a:r>
              <a:rPr spc="-30" dirty="0">
                <a:latin typeface="Calibri"/>
                <a:cs typeface="Calibri"/>
              </a:rPr>
              <a:t>w</a:t>
            </a:r>
            <a:r>
              <a:rPr spc="-10" dirty="0">
                <a:latin typeface="Calibri"/>
                <a:cs typeface="Calibri"/>
              </a:rPr>
              <a:t>a</a:t>
            </a:r>
            <a:r>
              <a:rPr dirty="0">
                <a:latin typeface="Calibri"/>
                <a:cs typeface="Calibri"/>
              </a:rPr>
              <a:t>l</a:t>
            </a:r>
            <a:r>
              <a:rPr spc="-30" dirty="0">
                <a:latin typeface="Calibri"/>
                <a:cs typeface="Calibri"/>
              </a:rPr>
              <a:t>k</a:t>
            </a:r>
            <a:r>
              <a:rPr spc="-10" dirty="0">
                <a:latin typeface="Calibri"/>
                <a:cs typeface="Calibri"/>
              </a:rPr>
              <a:t>s</a:t>
            </a:r>
            <a:endParaRPr dirty="0">
              <a:latin typeface="Calibri"/>
              <a:cs typeface="Calibri"/>
            </a:endParaRPr>
          </a:p>
          <a:p>
            <a:pPr marL="299085" indent="-286385">
              <a:lnSpc>
                <a:spcPct val="100000"/>
              </a:lnSpc>
              <a:buFont typeface="Arial"/>
              <a:buChar char="•"/>
              <a:tabLst>
                <a:tab pos="299720" algn="l"/>
              </a:tabLst>
            </a:pPr>
            <a:r>
              <a:rPr spc="-15" dirty="0">
                <a:latin typeface="Calibri"/>
                <a:cs typeface="Calibri"/>
              </a:rPr>
              <a:t>Bo</a:t>
            </a:r>
            <a:r>
              <a:rPr spc="-10" dirty="0">
                <a:latin typeface="Calibri"/>
                <a:cs typeface="Calibri"/>
              </a:rPr>
              <a:t>u</a:t>
            </a:r>
            <a:r>
              <a:rPr dirty="0">
                <a:latin typeface="Calibri"/>
                <a:cs typeface="Calibri"/>
              </a:rPr>
              <a:t>l</a:t>
            </a:r>
            <a:r>
              <a:rPr spc="-25" dirty="0">
                <a:latin typeface="Calibri"/>
                <a:cs typeface="Calibri"/>
              </a:rPr>
              <a:t>e</a:t>
            </a:r>
            <a:r>
              <a:rPr spc="-35" dirty="0">
                <a:latin typeface="Calibri"/>
                <a:cs typeface="Calibri"/>
              </a:rPr>
              <a:t>v</a:t>
            </a:r>
            <a:r>
              <a:rPr spc="-10" dirty="0">
                <a:latin typeface="Calibri"/>
                <a:cs typeface="Calibri"/>
              </a:rPr>
              <a:t>a</a:t>
            </a:r>
            <a:r>
              <a:rPr spc="-40" dirty="0">
                <a:latin typeface="Calibri"/>
                <a:cs typeface="Calibri"/>
              </a:rPr>
              <a:t>r</a:t>
            </a:r>
            <a:r>
              <a:rPr spc="-10" dirty="0">
                <a:latin typeface="Calibri"/>
                <a:cs typeface="Calibri"/>
              </a:rPr>
              <a:t>ds</a:t>
            </a:r>
            <a:endParaRPr dirty="0">
              <a:latin typeface="Calibri"/>
              <a:cs typeface="Calibri"/>
            </a:endParaRPr>
          </a:p>
          <a:p>
            <a:pPr marL="299085" indent="-286385">
              <a:lnSpc>
                <a:spcPct val="100000"/>
              </a:lnSpc>
              <a:buFont typeface="Arial"/>
              <a:buChar char="•"/>
              <a:tabLst>
                <a:tab pos="299720" algn="l"/>
              </a:tabLst>
            </a:pPr>
            <a:r>
              <a:rPr spc="-10" dirty="0">
                <a:latin typeface="Calibri"/>
                <a:cs typeface="Calibri"/>
              </a:rPr>
              <a:t>L</a:t>
            </a:r>
            <a:r>
              <a:rPr spc="-20" dirty="0">
                <a:latin typeface="Calibri"/>
                <a:cs typeface="Calibri"/>
              </a:rPr>
              <a:t>aw</a:t>
            </a:r>
            <a:r>
              <a:rPr spc="-10" dirty="0">
                <a:latin typeface="Calibri"/>
                <a:cs typeface="Calibri"/>
              </a:rPr>
              <a:t>ns</a:t>
            </a:r>
            <a:endParaRPr dirty="0">
              <a:latin typeface="Calibri"/>
              <a:cs typeface="Calibri"/>
            </a:endParaRPr>
          </a:p>
          <a:p>
            <a:pPr>
              <a:lnSpc>
                <a:spcPct val="100000"/>
              </a:lnSpc>
              <a:spcBef>
                <a:spcPts val="22"/>
              </a:spcBef>
            </a:pPr>
            <a:endParaRPr dirty="0">
              <a:latin typeface="Times New Roman"/>
              <a:cs typeface="Times New Roman"/>
            </a:endParaRPr>
          </a:p>
          <a:p>
            <a:pPr marL="12700" marR="605790">
              <a:lnSpc>
                <a:spcPct val="100000"/>
              </a:lnSpc>
            </a:pPr>
            <a:r>
              <a:rPr spc="-15" dirty="0">
                <a:latin typeface="Calibri"/>
                <a:cs typeface="Calibri"/>
              </a:rPr>
              <a:t>A</a:t>
            </a:r>
            <a:r>
              <a:rPr spc="-40" dirty="0">
                <a:latin typeface="Calibri"/>
                <a:cs typeface="Calibri"/>
              </a:rPr>
              <a:t>r</a:t>
            </a:r>
            <a:r>
              <a:rPr spc="-15" dirty="0">
                <a:latin typeface="Calibri"/>
                <a:cs typeface="Calibri"/>
              </a:rPr>
              <a:t>e</a:t>
            </a:r>
            <a:r>
              <a:rPr spc="-10" dirty="0">
                <a:latin typeface="Calibri"/>
                <a:cs typeface="Calibri"/>
              </a:rPr>
              <a:t>as</a:t>
            </a:r>
            <a:r>
              <a:rPr spc="20" dirty="0">
                <a:latin typeface="Calibri"/>
                <a:cs typeface="Calibri"/>
              </a:rPr>
              <a:t> </a:t>
            </a:r>
            <a:r>
              <a:rPr spc="-10" dirty="0">
                <a:latin typeface="Calibri"/>
                <a:cs typeface="Calibri"/>
              </a:rPr>
              <a:t>d</a:t>
            </a:r>
            <a:r>
              <a:rPr dirty="0">
                <a:latin typeface="Calibri"/>
                <a:cs typeface="Calibri"/>
              </a:rPr>
              <a:t>i</a:t>
            </a:r>
            <a:r>
              <a:rPr spc="-25" dirty="0">
                <a:latin typeface="Calibri"/>
                <a:cs typeface="Calibri"/>
              </a:rPr>
              <a:t>s</a:t>
            </a:r>
            <a:r>
              <a:rPr spc="-10" dirty="0">
                <a:latin typeface="Calibri"/>
                <a:cs typeface="Calibri"/>
              </a:rPr>
              <a:t>tu</a:t>
            </a:r>
            <a:r>
              <a:rPr spc="-15" dirty="0">
                <a:latin typeface="Calibri"/>
                <a:cs typeface="Calibri"/>
              </a:rPr>
              <a:t>r</a:t>
            </a:r>
            <a:r>
              <a:rPr spc="-10" dirty="0">
                <a:latin typeface="Calibri"/>
                <a:cs typeface="Calibri"/>
              </a:rPr>
              <a:t>b</a:t>
            </a:r>
            <a:r>
              <a:rPr spc="-15" dirty="0">
                <a:latin typeface="Calibri"/>
                <a:cs typeface="Calibri"/>
              </a:rPr>
              <a:t>e</a:t>
            </a:r>
            <a:r>
              <a:rPr spc="-10" dirty="0">
                <a:latin typeface="Calibri"/>
                <a:cs typeface="Calibri"/>
              </a:rPr>
              <a:t>d</a:t>
            </a:r>
            <a:r>
              <a:rPr spc="-15" dirty="0">
                <a:latin typeface="Calibri"/>
                <a:cs typeface="Calibri"/>
              </a:rPr>
              <a:t> </a:t>
            </a:r>
            <a:r>
              <a:rPr spc="-25" dirty="0">
                <a:latin typeface="Calibri"/>
                <a:cs typeface="Calibri"/>
              </a:rPr>
              <a:t>b</a:t>
            </a:r>
            <a:r>
              <a:rPr spc="-10" dirty="0">
                <a:latin typeface="Calibri"/>
                <a:cs typeface="Calibri"/>
              </a:rPr>
              <a:t>y C</a:t>
            </a:r>
            <a:r>
              <a:rPr spc="-15" dirty="0">
                <a:latin typeface="Calibri"/>
                <a:cs typeface="Calibri"/>
              </a:rPr>
              <a:t>e</a:t>
            </a:r>
            <a:r>
              <a:rPr spc="-25" dirty="0">
                <a:latin typeface="Calibri"/>
                <a:cs typeface="Calibri"/>
              </a:rPr>
              <a:t>n</a:t>
            </a:r>
            <a:r>
              <a:rPr spc="-20" dirty="0">
                <a:latin typeface="Calibri"/>
                <a:cs typeface="Calibri"/>
              </a:rPr>
              <a:t>t</a:t>
            </a:r>
            <a:r>
              <a:rPr spc="-15" dirty="0">
                <a:latin typeface="Calibri"/>
                <a:cs typeface="Calibri"/>
              </a:rPr>
              <a:t>er</a:t>
            </a:r>
            <a:r>
              <a:rPr spc="-45" dirty="0">
                <a:latin typeface="Calibri"/>
                <a:cs typeface="Calibri"/>
              </a:rPr>
              <a:t>P</a:t>
            </a:r>
            <a:r>
              <a:rPr spc="-15" dirty="0">
                <a:latin typeface="Calibri"/>
                <a:cs typeface="Calibri"/>
              </a:rPr>
              <a:t>o</a:t>
            </a:r>
            <a:r>
              <a:rPr dirty="0">
                <a:latin typeface="Calibri"/>
                <a:cs typeface="Calibri"/>
              </a:rPr>
              <a:t>i</a:t>
            </a:r>
            <a:r>
              <a:rPr spc="-25" dirty="0">
                <a:latin typeface="Calibri"/>
                <a:cs typeface="Calibri"/>
              </a:rPr>
              <a:t>n</a:t>
            </a:r>
            <a:r>
              <a:rPr spc="-10" dirty="0">
                <a:latin typeface="Calibri"/>
                <a:cs typeface="Calibri"/>
              </a:rPr>
              <a:t>t</a:t>
            </a:r>
            <a:r>
              <a:rPr spc="15" dirty="0">
                <a:latin typeface="Calibri"/>
                <a:cs typeface="Calibri"/>
              </a:rPr>
              <a:t> </a:t>
            </a:r>
            <a:r>
              <a:rPr spc="-10" dirty="0">
                <a:latin typeface="Calibri"/>
                <a:cs typeface="Calibri"/>
              </a:rPr>
              <a:t>En</a:t>
            </a:r>
            <a:r>
              <a:rPr spc="-15" dirty="0">
                <a:latin typeface="Calibri"/>
                <a:cs typeface="Calibri"/>
              </a:rPr>
              <a:t>e</a:t>
            </a:r>
            <a:r>
              <a:rPr spc="-40" dirty="0">
                <a:latin typeface="Calibri"/>
                <a:cs typeface="Calibri"/>
              </a:rPr>
              <a:t>r</a:t>
            </a:r>
            <a:r>
              <a:rPr spc="-5" dirty="0">
                <a:latin typeface="Calibri"/>
                <a:cs typeface="Calibri"/>
              </a:rPr>
              <a:t>g</a:t>
            </a:r>
            <a:r>
              <a:rPr spc="30" dirty="0">
                <a:latin typeface="Calibri"/>
                <a:cs typeface="Calibri"/>
              </a:rPr>
              <a:t>y</a:t>
            </a:r>
            <a:r>
              <a:rPr spc="-105" dirty="0">
                <a:latin typeface="Calibri"/>
                <a:cs typeface="Calibri"/>
              </a:rPr>
              <a:t>’</a:t>
            </a:r>
            <a:r>
              <a:rPr spc="-10" dirty="0">
                <a:latin typeface="Calibri"/>
                <a:cs typeface="Calibri"/>
              </a:rPr>
              <a:t>s</a:t>
            </a:r>
            <a:r>
              <a:rPr spc="-5" dirty="0">
                <a:latin typeface="Calibri"/>
                <a:cs typeface="Calibri"/>
              </a:rPr>
              <a:t> </a:t>
            </a:r>
            <a:r>
              <a:rPr spc="-30" dirty="0">
                <a:latin typeface="Calibri"/>
                <a:cs typeface="Calibri"/>
              </a:rPr>
              <a:t>c</a:t>
            </a:r>
            <a:r>
              <a:rPr spc="-15" dirty="0">
                <a:latin typeface="Calibri"/>
                <a:cs typeface="Calibri"/>
              </a:rPr>
              <a:t>o</a:t>
            </a:r>
            <a:r>
              <a:rPr spc="-10" dirty="0">
                <a:latin typeface="Calibri"/>
                <a:cs typeface="Calibri"/>
              </a:rPr>
              <a:t>n</a:t>
            </a:r>
            <a:r>
              <a:rPr spc="-25" dirty="0">
                <a:latin typeface="Calibri"/>
                <a:cs typeface="Calibri"/>
              </a:rPr>
              <a:t>s</a:t>
            </a:r>
            <a:r>
              <a:rPr spc="-10" dirty="0">
                <a:latin typeface="Calibri"/>
                <a:cs typeface="Calibri"/>
              </a:rPr>
              <a:t>t</a:t>
            </a:r>
            <a:r>
              <a:rPr spc="-15" dirty="0">
                <a:latin typeface="Calibri"/>
                <a:cs typeface="Calibri"/>
              </a:rPr>
              <a:t>r</a:t>
            </a:r>
            <a:r>
              <a:rPr spc="-10" dirty="0">
                <a:latin typeface="Calibri"/>
                <a:cs typeface="Calibri"/>
              </a:rPr>
              <a:t>u</a:t>
            </a:r>
            <a:r>
              <a:rPr spc="-15" dirty="0">
                <a:latin typeface="Calibri"/>
                <a:cs typeface="Calibri"/>
              </a:rPr>
              <a:t>c</a:t>
            </a:r>
            <a:r>
              <a:rPr spc="-10" dirty="0">
                <a:latin typeface="Calibri"/>
                <a:cs typeface="Calibri"/>
              </a:rPr>
              <a:t>t</a:t>
            </a:r>
            <a:r>
              <a:rPr dirty="0">
                <a:latin typeface="Calibri"/>
                <a:cs typeface="Calibri"/>
              </a:rPr>
              <a:t>i</a:t>
            </a:r>
            <a:r>
              <a:rPr spc="-15" dirty="0">
                <a:latin typeface="Calibri"/>
                <a:cs typeface="Calibri"/>
              </a:rPr>
              <a:t>o</a:t>
            </a:r>
            <a:r>
              <a:rPr spc="-10" dirty="0">
                <a:latin typeface="Calibri"/>
                <a:cs typeface="Calibri"/>
              </a:rPr>
              <a:t>n</a:t>
            </a:r>
            <a:r>
              <a:rPr spc="10" dirty="0">
                <a:latin typeface="Calibri"/>
                <a:cs typeface="Calibri"/>
              </a:rPr>
              <a:t> </a:t>
            </a:r>
            <a:r>
              <a:rPr spc="-20" dirty="0">
                <a:latin typeface="Calibri"/>
                <a:cs typeface="Calibri"/>
              </a:rPr>
              <a:t>w</a:t>
            </a:r>
            <a:r>
              <a:rPr dirty="0">
                <a:latin typeface="Calibri"/>
                <a:cs typeface="Calibri"/>
              </a:rPr>
              <a:t>il</a:t>
            </a:r>
            <a:r>
              <a:rPr spc="-5" dirty="0">
                <a:latin typeface="Calibri"/>
                <a:cs typeface="Calibri"/>
              </a:rPr>
              <a:t>l</a:t>
            </a:r>
            <a:r>
              <a:rPr spc="-10" dirty="0">
                <a:latin typeface="Calibri"/>
                <a:cs typeface="Calibri"/>
              </a:rPr>
              <a:t> be</a:t>
            </a:r>
            <a:r>
              <a:rPr spc="-5" dirty="0">
                <a:latin typeface="Calibri"/>
                <a:cs typeface="Calibri"/>
              </a:rPr>
              <a:t> </a:t>
            </a:r>
            <a:r>
              <a:rPr spc="-40" dirty="0">
                <a:latin typeface="Calibri"/>
                <a:cs typeface="Calibri"/>
              </a:rPr>
              <a:t>r</a:t>
            </a:r>
            <a:r>
              <a:rPr spc="-15" dirty="0">
                <a:latin typeface="Calibri"/>
                <a:cs typeface="Calibri"/>
              </a:rPr>
              <a:t>e</a:t>
            </a:r>
            <a:r>
              <a:rPr spc="-25" dirty="0">
                <a:latin typeface="Calibri"/>
                <a:cs typeface="Calibri"/>
              </a:rPr>
              <a:t>s</a:t>
            </a:r>
            <a:r>
              <a:rPr spc="-20" dirty="0">
                <a:latin typeface="Calibri"/>
                <a:cs typeface="Calibri"/>
              </a:rPr>
              <a:t>t</a:t>
            </a:r>
            <a:r>
              <a:rPr spc="-15" dirty="0">
                <a:latin typeface="Calibri"/>
                <a:cs typeface="Calibri"/>
              </a:rPr>
              <a:t>o</a:t>
            </a:r>
            <a:r>
              <a:rPr spc="-40" dirty="0">
                <a:latin typeface="Calibri"/>
                <a:cs typeface="Calibri"/>
              </a:rPr>
              <a:t>r</a:t>
            </a:r>
            <a:r>
              <a:rPr spc="-15" dirty="0">
                <a:latin typeface="Calibri"/>
                <a:cs typeface="Calibri"/>
              </a:rPr>
              <a:t>e</a:t>
            </a:r>
            <a:r>
              <a:rPr spc="-10" dirty="0">
                <a:latin typeface="Calibri"/>
                <a:cs typeface="Calibri"/>
              </a:rPr>
              <a:t>d</a:t>
            </a:r>
            <a:r>
              <a:rPr spc="35" dirty="0">
                <a:latin typeface="Calibri"/>
                <a:cs typeface="Calibri"/>
              </a:rPr>
              <a:t> </a:t>
            </a:r>
            <a:r>
              <a:rPr spc="-20" dirty="0">
                <a:latin typeface="Calibri"/>
                <a:cs typeface="Calibri"/>
              </a:rPr>
              <a:t>t</a:t>
            </a:r>
            <a:r>
              <a:rPr spc="-10" dirty="0">
                <a:latin typeface="Calibri"/>
                <a:cs typeface="Calibri"/>
              </a:rPr>
              <a:t>o</a:t>
            </a:r>
            <a:r>
              <a:rPr spc="5" dirty="0">
                <a:latin typeface="Calibri"/>
                <a:cs typeface="Calibri"/>
              </a:rPr>
              <a:t> </a:t>
            </a:r>
            <a:r>
              <a:rPr spc="-15" dirty="0">
                <a:latin typeface="Calibri"/>
                <a:cs typeface="Calibri"/>
              </a:rPr>
              <a:t>or</a:t>
            </a:r>
            <a:r>
              <a:rPr dirty="0">
                <a:latin typeface="Calibri"/>
                <a:cs typeface="Calibri"/>
              </a:rPr>
              <a:t>igi</a:t>
            </a:r>
            <a:r>
              <a:rPr spc="-10" dirty="0">
                <a:latin typeface="Calibri"/>
                <a:cs typeface="Calibri"/>
              </a:rPr>
              <a:t>nal</a:t>
            </a:r>
            <a:r>
              <a:rPr spc="-5" dirty="0">
                <a:latin typeface="Calibri"/>
                <a:cs typeface="Calibri"/>
              </a:rPr>
              <a:t> </a:t>
            </a:r>
            <a:r>
              <a:rPr spc="-30" dirty="0">
                <a:latin typeface="Calibri"/>
                <a:cs typeface="Calibri"/>
              </a:rPr>
              <a:t>c</a:t>
            </a:r>
            <a:r>
              <a:rPr spc="-15" dirty="0">
                <a:latin typeface="Calibri"/>
                <a:cs typeface="Calibri"/>
              </a:rPr>
              <a:t>o</a:t>
            </a:r>
            <a:r>
              <a:rPr spc="-10" dirty="0">
                <a:latin typeface="Calibri"/>
                <a:cs typeface="Calibri"/>
              </a:rPr>
              <a:t>nd</a:t>
            </a:r>
            <a:r>
              <a:rPr dirty="0">
                <a:latin typeface="Calibri"/>
                <a:cs typeface="Calibri"/>
              </a:rPr>
              <a:t>i</a:t>
            </a:r>
            <a:r>
              <a:rPr spc="-10" dirty="0">
                <a:latin typeface="Calibri"/>
                <a:cs typeface="Calibri"/>
              </a:rPr>
              <a:t>t</a:t>
            </a:r>
            <a:r>
              <a:rPr dirty="0">
                <a:latin typeface="Calibri"/>
                <a:cs typeface="Calibri"/>
              </a:rPr>
              <a:t>i</a:t>
            </a:r>
            <a:r>
              <a:rPr spc="-15" dirty="0">
                <a:latin typeface="Calibri"/>
                <a:cs typeface="Calibri"/>
              </a:rPr>
              <a:t>on</a:t>
            </a:r>
            <a:r>
              <a:rPr lang="en-US" spc="-15" dirty="0">
                <a:latin typeface="Calibri"/>
                <a:cs typeface="Calibri"/>
              </a:rPr>
              <a:t>.</a:t>
            </a:r>
            <a:endParaRPr dirty="0">
              <a:latin typeface="Calibri"/>
              <a:cs typeface="Calibri"/>
            </a:endParaRPr>
          </a:p>
          <a:p>
            <a:pPr>
              <a:lnSpc>
                <a:spcPct val="100000"/>
              </a:lnSpc>
              <a:spcBef>
                <a:spcPts val="22"/>
              </a:spcBef>
            </a:pPr>
            <a:endParaRPr sz="1650" dirty="0">
              <a:latin typeface="Times New Roman"/>
              <a:cs typeface="Times New Roman"/>
            </a:endParaRPr>
          </a:p>
          <a:p>
            <a:pPr marL="12700" marR="39370">
              <a:lnSpc>
                <a:spcPct val="100000"/>
              </a:lnSpc>
            </a:pPr>
            <a:endParaRPr sz="1600"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8</a:t>
            </a:fld>
            <a:endParaRPr spc="-5" dirty="0"/>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5874" y="349600"/>
            <a:ext cx="1043940" cy="280035"/>
          </a:xfrm>
          <a:prstGeom prst="rect">
            <a:avLst/>
          </a:prstGeom>
        </p:spPr>
        <p:txBody>
          <a:bodyPr vert="horz" wrap="square" lIns="0" tIns="0" rIns="0" bIns="0" rtlCol="0">
            <a:spAutoFit/>
          </a:bodyPr>
          <a:lstStyle/>
          <a:p>
            <a:pPr marL="12700">
              <a:lnSpc>
                <a:spcPct val="100000"/>
              </a:lnSpc>
            </a:pPr>
            <a:r>
              <a:rPr sz="2000" b="1" spc="5" dirty="0">
                <a:latin typeface="Calibri"/>
                <a:cs typeface="Calibri"/>
              </a:rPr>
              <a:t>I</a:t>
            </a:r>
            <a:r>
              <a:rPr sz="2000" b="1" dirty="0">
                <a:latin typeface="Calibri"/>
                <a:cs typeface="Calibri"/>
              </a:rPr>
              <a:t>n</a:t>
            </a:r>
            <a:r>
              <a:rPr sz="2000" b="1" spc="-10" dirty="0">
                <a:latin typeface="Calibri"/>
                <a:cs typeface="Calibri"/>
              </a:rPr>
              <a:t> </a:t>
            </a:r>
            <a:r>
              <a:rPr sz="2000" b="1" spc="-5" dirty="0">
                <a:latin typeface="Calibri"/>
                <a:cs typeface="Calibri"/>
              </a:rPr>
              <a:t>Cl</a:t>
            </a:r>
            <a:r>
              <a:rPr sz="2000" b="1" dirty="0">
                <a:latin typeface="Calibri"/>
                <a:cs typeface="Calibri"/>
              </a:rPr>
              <a:t>os</a:t>
            </a:r>
            <a:r>
              <a:rPr sz="2000" b="1" spc="-5" dirty="0">
                <a:latin typeface="Calibri"/>
                <a:cs typeface="Calibri"/>
              </a:rPr>
              <a:t>i</a:t>
            </a:r>
            <a:r>
              <a:rPr sz="2000" b="1" dirty="0">
                <a:latin typeface="Calibri"/>
                <a:cs typeface="Calibri"/>
              </a:rPr>
              <a:t>ng</a:t>
            </a:r>
            <a:endParaRPr sz="20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5" dirty="0"/>
              <a:t>9</a:t>
            </a:fld>
            <a:endParaRPr spc="-5" dirty="0"/>
          </a:p>
        </p:txBody>
      </p:sp>
      <p:sp>
        <p:nvSpPr>
          <p:cNvPr id="3" name="object 3"/>
          <p:cNvSpPr txBox="1"/>
          <p:nvPr/>
        </p:nvSpPr>
        <p:spPr>
          <a:xfrm>
            <a:off x="444527" y="1360011"/>
            <a:ext cx="8093075" cy="3626634"/>
          </a:xfrm>
          <a:prstGeom prst="rect">
            <a:avLst/>
          </a:prstGeom>
        </p:spPr>
        <p:txBody>
          <a:bodyPr vert="horz" wrap="square" lIns="0" tIns="0" rIns="0" bIns="0" rtlCol="0">
            <a:spAutoFit/>
          </a:bodyPr>
          <a:lstStyle/>
          <a:p>
            <a:pPr marL="297180" indent="-284480">
              <a:buClr>
                <a:srgbClr val="376092"/>
              </a:buClr>
              <a:buFont typeface="Wingdings"/>
              <a:buChar char=""/>
              <a:tabLst>
                <a:tab pos="297815" algn="l"/>
              </a:tabLst>
            </a:pPr>
            <a:r>
              <a:rPr lang="en-US" sz="2000" dirty="0"/>
              <a:t>Thank you for your patience while construction is taking place. </a:t>
            </a:r>
            <a:r>
              <a:rPr lang="en-US" sz="2000" dirty="0">
                <a:cs typeface="Calibri"/>
              </a:rPr>
              <a:t>R</a:t>
            </a:r>
            <a:r>
              <a:rPr lang="en-US" sz="2000" spc="-5" dirty="0">
                <a:cs typeface="Calibri"/>
              </a:rPr>
              <a:t>e</a:t>
            </a:r>
            <a:r>
              <a:rPr lang="en-US" sz="2000" dirty="0">
                <a:cs typeface="Calibri"/>
              </a:rPr>
              <a:t>p</a:t>
            </a:r>
            <a:r>
              <a:rPr lang="en-US" sz="2000" spc="-5" dirty="0">
                <a:cs typeface="Calibri"/>
              </a:rPr>
              <a:t>l</a:t>
            </a:r>
            <a:r>
              <a:rPr lang="en-US" sz="2000" dirty="0">
                <a:cs typeface="Calibri"/>
              </a:rPr>
              <a:t>ac</a:t>
            </a:r>
            <a:r>
              <a:rPr lang="en-US" sz="2000" spc="-5" dirty="0">
                <a:cs typeface="Calibri"/>
              </a:rPr>
              <a:t>i</a:t>
            </a:r>
            <a:r>
              <a:rPr lang="en-US" sz="2000" dirty="0">
                <a:cs typeface="Calibri"/>
              </a:rPr>
              <a:t>ng</a:t>
            </a:r>
            <a:r>
              <a:rPr lang="en-US" sz="2000" spc="-5" dirty="0">
                <a:cs typeface="Calibri"/>
              </a:rPr>
              <a:t> </a:t>
            </a:r>
            <a:r>
              <a:rPr lang="en-US" sz="2000" dirty="0">
                <a:cs typeface="Calibri"/>
              </a:rPr>
              <a:t>ag</a:t>
            </a:r>
            <a:r>
              <a:rPr lang="en-US" sz="2000" spc="-5" dirty="0">
                <a:cs typeface="Calibri"/>
              </a:rPr>
              <a:t>i</a:t>
            </a:r>
            <a:r>
              <a:rPr lang="en-US" sz="2000" dirty="0">
                <a:cs typeface="Calibri"/>
              </a:rPr>
              <a:t>ng</a:t>
            </a:r>
            <a:r>
              <a:rPr lang="en-US" sz="2000" spc="-15" dirty="0">
                <a:cs typeface="Calibri"/>
              </a:rPr>
              <a:t> </a:t>
            </a:r>
            <a:r>
              <a:rPr lang="en-US" sz="2000" spc="-5" dirty="0">
                <a:cs typeface="Calibri"/>
              </a:rPr>
              <a:t>i</a:t>
            </a:r>
            <a:r>
              <a:rPr lang="en-US" sz="2000" dirty="0">
                <a:cs typeface="Calibri"/>
              </a:rPr>
              <a:t>n</a:t>
            </a:r>
            <a:r>
              <a:rPr lang="en-US" sz="2000" spc="-5" dirty="0">
                <a:cs typeface="Calibri"/>
              </a:rPr>
              <a:t>fr</a:t>
            </a:r>
            <a:r>
              <a:rPr lang="en-US" sz="2000" dirty="0">
                <a:cs typeface="Calibri"/>
              </a:rPr>
              <a:t>a</a:t>
            </a:r>
            <a:r>
              <a:rPr lang="en-US" sz="2000" spc="-5" dirty="0">
                <a:cs typeface="Calibri"/>
              </a:rPr>
              <a:t>s</a:t>
            </a:r>
            <a:r>
              <a:rPr lang="en-US" sz="2000" dirty="0">
                <a:cs typeface="Calibri"/>
              </a:rPr>
              <a:t>t</a:t>
            </a:r>
            <a:r>
              <a:rPr lang="en-US" sz="2000" spc="-5" dirty="0">
                <a:cs typeface="Calibri"/>
              </a:rPr>
              <a:t>r</a:t>
            </a:r>
            <a:r>
              <a:rPr lang="en-US" sz="2000" dirty="0">
                <a:cs typeface="Calibri"/>
              </a:rPr>
              <a:t>uctu</a:t>
            </a:r>
            <a:r>
              <a:rPr lang="en-US" sz="2000" spc="-5" dirty="0">
                <a:cs typeface="Calibri"/>
              </a:rPr>
              <a:t>r</a:t>
            </a:r>
            <a:r>
              <a:rPr lang="en-US" sz="2000" dirty="0">
                <a:cs typeface="Calibri"/>
              </a:rPr>
              <a:t>e</a:t>
            </a:r>
            <a:r>
              <a:rPr lang="en-US" sz="2000" spc="10" dirty="0">
                <a:cs typeface="Calibri"/>
              </a:rPr>
              <a:t> </a:t>
            </a:r>
            <a:r>
              <a:rPr lang="en-US" sz="2000" spc="-5" dirty="0">
                <a:cs typeface="Calibri"/>
              </a:rPr>
              <a:t>i</a:t>
            </a:r>
            <a:r>
              <a:rPr lang="en-US" sz="2000" dirty="0">
                <a:cs typeface="Calibri"/>
              </a:rPr>
              <a:t>s</a:t>
            </a:r>
            <a:r>
              <a:rPr lang="en-US" sz="2000" spc="10" dirty="0">
                <a:cs typeface="Calibri"/>
              </a:rPr>
              <a:t> </a:t>
            </a:r>
            <a:r>
              <a:rPr lang="en-US" sz="2000" dirty="0">
                <a:cs typeface="Calibri"/>
              </a:rPr>
              <a:t>an</a:t>
            </a:r>
            <a:r>
              <a:rPr lang="en-US" sz="2000" spc="-5" dirty="0">
                <a:cs typeface="Calibri"/>
              </a:rPr>
              <a:t> i</a:t>
            </a:r>
            <a:r>
              <a:rPr lang="en-US" sz="2000" spc="-10" dirty="0">
                <a:cs typeface="Calibri"/>
              </a:rPr>
              <a:t>m</a:t>
            </a:r>
            <a:r>
              <a:rPr lang="en-US" sz="2000" dirty="0">
                <a:cs typeface="Calibri"/>
              </a:rPr>
              <a:t>p</a:t>
            </a:r>
            <a:r>
              <a:rPr lang="en-US" sz="2000" spc="-5" dirty="0">
                <a:cs typeface="Calibri"/>
              </a:rPr>
              <a:t>or</a:t>
            </a:r>
            <a:r>
              <a:rPr lang="en-US" sz="2000" dirty="0">
                <a:cs typeface="Calibri"/>
              </a:rPr>
              <a:t>tant but</a:t>
            </a:r>
            <a:r>
              <a:rPr lang="en-US" sz="2000" spc="-10" dirty="0">
                <a:cs typeface="Calibri"/>
              </a:rPr>
              <a:t> </a:t>
            </a:r>
            <a:r>
              <a:rPr lang="en-US" sz="2000" dirty="0">
                <a:cs typeface="Calibri"/>
              </a:rPr>
              <a:t>d</a:t>
            </a:r>
            <a:r>
              <a:rPr lang="en-US" sz="2000" spc="-5" dirty="0">
                <a:cs typeface="Calibri"/>
              </a:rPr>
              <a:t>iffi</a:t>
            </a:r>
            <a:r>
              <a:rPr lang="en-US" sz="2000" dirty="0">
                <a:cs typeface="Calibri"/>
              </a:rPr>
              <a:t>cu</a:t>
            </a:r>
            <a:r>
              <a:rPr lang="en-US" sz="2000" spc="-5" dirty="0">
                <a:cs typeface="Calibri"/>
              </a:rPr>
              <a:t>l</a:t>
            </a:r>
            <a:r>
              <a:rPr lang="en-US" sz="2000" dirty="0">
                <a:cs typeface="Calibri"/>
              </a:rPr>
              <a:t>t ta</a:t>
            </a:r>
            <a:r>
              <a:rPr lang="en-US" sz="2000" spc="-5" dirty="0">
                <a:cs typeface="Calibri"/>
              </a:rPr>
              <a:t>s</a:t>
            </a:r>
            <a:r>
              <a:rPr lang="en-US" sz="2000" dirty="0">
                <a:cs typeface="Calibri"/>
              </a:rPr>
              <a:t>k.</a:t>
            </a:r>
            <a:endParaRPr lang="en-US" sz="2000" dirty="0"/>
          </a:p>
          <a:p>
            <a:pPr marL="297180" indent="-284480">
              <a:buClr>
                <a:srgbClr val="376092"/>
              </a:buClr>
              <a:buFont typeface="Wingdings"/>
              <a:buChar char=""/>
              <a:tabLst>
                <a:tab pos="297815" algn="l"/>
              </a:tabLst>
            </a:pPr>
            <a:endParaRPr lang="en-US" sz="2000" dirty="0"/>
          </a:p>
          <a:p>
            <a:pPr marL="297180" indent="-284480">
              <a:buClr>
                <a:srgbClr val="376092"/>
              </a:buClr>
              <a:buFont typeface="Wingdings"/>
              <a:buChar char=""/>
              <a:tabLst>
                <a:tab pos="297815" algn="l"/>
              </a:tabLst>
            </a:pPr>
            <a:endParaRPr lang="en-US" sz="2000" dirty="0"/>
          </a:p>
          <a:p>
            <a:pPr marL="297180" indent="-284480">
              <a:buClr>
                <a:srgbClr val="376092"/>
              </a:buClr>
              <a:buFont typeface="Wingdings"/>
              <a:buChar char=""/>
              <a:tabLst>
                <a:tab pos="297815" algn="l"/>
              </a:tabLst>
            </a:pPr>
            <a:r>
              <a:rPr lang="en-US" sz="2000" dirty="0"/>
              <a:t>This work is part of CenterPoint Energy’s ongoing commitment to ensure the safe and reliable delivery of natural gas now and into the future</a:t>
            </a:r>
            <a:r>
              <a:rPr lang="en-US" sz="2000" dirty="0">
                <a:cs typeface="Calibri"/>
              </a:rPr>
              <a:t>. </a:t>
            </a:r>
          </a:p>
          <a:p>
            <a:pPr>
              <a:lnSpc>
                <a:spcPct val="100000"/>
              </a:lnSpc>
            </a:pPr>
            <a:endParaRPr sz="2100" dirty="0">
              <a:latin typeface="Times New Roman"/>
              <a:cs typeface="Times New Roman"/>
            </a:endParaRPr>
          </a:p>
          <a:p>
            <a:pPr>
              <a:lnSpc>
                <a:spcPct val="100000"/>
              </a:lnSpc>
              <a:spcBef>
                <a:spcPts val="49"/>
              </a:spcBef>
            </a:pPr>
            <a:endParaRPr sz="1850" dirty="0">
              <a:latin typeface="Times New Roman"/>
              <a:cs typeface="Times New Roman"/>
            </a:endParaRPr>
          </a:p>
          <a:p>
            <a:pPr marL="240665" marR="284480" indent="-228600">
              <a:lnSpc>
                <a:spcPts val="2160"/>
              </a:lnSpc>
            </a:pPr>
            <a:r>
              <a:rPr sz="2000" dirty="0">
                <a:solidFill>
                  <a:srgbClr val="376092"/>
                </a:solidFill>
                <a:latin typeface="Wingdings"/>
                <a:cs typeface="Wingdings"/>
              </a:rPr>
              <a:t></a:t>
            </a:r>
            <a:r>
              <a:rPr sz="2000" spc="-295" dirty="0">
                <a:solidFill>
                  <a:srgbClr val="376092"/>
                </a:solidFill>
                <a:latin typeface="Times New Roman"/>
                <a:cs typeface="Times New Roman"/>
              </a:rPr>
              <a:t> </a:t>
            </a:r>
            <a:r>
              <a:rPr sz="2000" spc="-5" dirty="0">
                <a:latin typeface="Calibri"/>
                <a:cs typeface="Calibri"/>
              </a:rPr>
              <a:t>Ple</a:t>
            </a:r>
            <a:r>
              <a:rPr sz="2000" dirty="0">
                <a:latin typeface="Calibri"/>
                <a:cs typeface="Calibri"/>
              </a:rPr>
              <a:t>a</a:t>
            </a:r>
            <a:r>
              <a:rPr sz="2000" spc="-5" dirty="0">
                <a:latin typeface="Calibri"/>
                <a:cs typeface="Calibri"/>
              </a:rPr>
              <a:t>s</a:t>
            </a:r>
            <a:r>
              <a:rPr sz="2000" dirty="0">
                <a:latin typeface="Calibri"/>
                <a:cs typeface="Calibri"/>
              </a:rPr>
              <a:t>e</a:t>
            </a:r>
            <a:r>
              <a:rPr sz="2000" spc="2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nt</a:t>
            </a:r>
            <a:r>
              <a:rPr sz="2000" spc="-5" dirty="0">
                <a:latin typeface="Calibri"/>
                <a:cs typeface="Calibri"/>
              </a:rPr>
              <a:t>i</a:t>
            </a:r>
            <a:r>
              <a:rPr sz="2000" dirty="0">
                <a:latin typeface="Calibri"/>
                <a:cs typeface="Calibri"/>
              </a:rPr>
              <a:t>nue</a:t>
            </a:r>
            <a:r>
              <a:rPr sz="2000" spc="-25" dirty="0">
                <a:latin typeface="Calibri"/>
                <a:cs typeface="Calibri"/>
              </a:rPr>
              <a:t> </a:t>
            </a:r>
            <a:r>
              <a:rPr sz="2000" dirty="0">
                <a:latin typeface="Calibri"/>
                <a:cs typeface="Calibri"/>
              </a:rPr>
              <a:t>to pat</a:t>
            </a:r>
            <a:r>
              <a:rPr sz="2000" spc="-5" dirty="0">
                <a:latin typeface="Calibri"/>
                <a:cs typeface="Calibri"/>
              </a:rPr>
              <a:t>ro</a:t>
            </a:r>
            <a:r>
              <a:rPr sz="2000" dirty="0">
                <a:latin typeface="Calibri"/>
                <a:cs typeface="Calibri"/>
              </a:rPr>
              <a:t>n</a:t>
            </a:r>
            <a:r>
              <a:rPr sz="2000" spc="-5" dirty="0">
                <a:latin typeface="Calibri"/>
                <a:cs typeface="Calibri"/>
              </a:rPr>
              <a:t>i</a:t>
            </a:r>
            <a:r>
              <a:rPr sz="2000" dirty="0">
                <a:latin typeface="Calibri"/>
                <a:cs typeface="Calibri"/>
              </a:rPr>
              <a:t>ze</a:t>
            </a:r>
            <a:r>
              <a:rPr sz="2000" spc="-15" dirty="0">
                <a:latin typeface="Calibri"/>
                <a:cs typeface="Calibri"/>
              </a:rPr>
              <a:t> </a:t>
            </a:r>
            <a:r>
              <a:rPr sz="2000" spc="-5" dirty="0">
                <a:latin typeface="Calibri"/>
                <a:cs typeface="Calibri"/>
              </a:rPr>
              <a:t>lo</a:t>
            </a:r>
            <a:r>
              <a:rPr sz="2000" dirty="0">
                <a:latin typeface="Calibri"/>
                <a:cs typeface="Calibri"/>
              </a:rPr>
              <a:t>cal a</a:t>
            </a:r>
            <a:r>
              <a:rPr sz="2000" spc="-5" dirty="0">
                <a:latin typeface="Calibri"/>
                <a:cs typeface="Calibri"/>
              </a:rPr>
              <a:t>re</a:t>
            </a:r>
            <a:r>
              <a:rPr sz="2000" dirty="0">
                <a:latin typeface="Calibri"/>
                <a:cs typeface="Calibri"/>
              </a:rPr>
              <a:t>a</a:t>
            </a:r>
            <a:r>
              <a:rPr sz="2000" spc="15" dirty="0">
                <a:latin typeface="Calibri"/>
                <a:cs typeface="Calibri"/>
              </a:rPr>
              <a:t> </a:t>
            </a:r>
            <a:r>
              <a:rPr sz="2000" dirty="0">
                <a:latin typeface="Calibri"/>
                <a:cs typeface="Calibri"/>
              </a:rPr>
              <a:t>bu</a:t>
            </a:r>
            <a:r>
              <a:rPr sz="2000" spc="-5" dirty="0">
                <a:latin typeface="Calibri"/>
                <a:cs typeface="Calibri"/>
              </a:rPr>
              <a:t>si</a:t>
            </a:r>
            <a:r>
              <a:rPr sz="2000" dirty="0">
                <a:latin typeface="Calibri"/>
                <a:cs typeface="Calibri"/>
              </a:rPr>
              <a:t>n</a:t>
            </a:r>
            <a:r>
              <a:rPr sz="2000" spc="-5" dirty="0">
                <a:latin typeface="Calibri"/>
                <a:cs typeface="Calibri"/>
              </a:rPr>
              <a:t>esses</a:t>
            </a:r>
            <a:r>
              <a:rPr sz="2000" dirty="0">
                <a:latin typeface="Calibri"/>
                <a:cs typeface="Calibri"/>
              </a:rPr>
              <a:t>.</a:t>
            </a:r>
            <a:r>
              <a:rPr sz="2000" spc="10" dirty="0">
                <a:latin typeface="Calibri"/>
                <a:cs typeface="Calibri"/>
              </a:rPr>
              <a:t> </a:t>
            </a:r>
            <a:r>
              <a:rPr sz="2000" spc="-5" dirty="0">
                <a:latin typeface="Calibri"/>
                <a:cs typeface="Calibri"/>
              </a:rPr>
              <a:t>T</a:t>
            </a:r>
            <a:r>
              <a:rPr sz="2000" dirty="0">
                <a:latin typeface="Calibri"/>
                <a:cs typeface="Calibri"/>
              </a:rPr>
              <a:t>h</a:t>
            </a:r>
            <a:r>
              <a:rPr sz="2000" spc="-5" dirty="0">
                <a:latin typeface="Calibri"/>
                <a:cs typeface="Calibri"/>
              </a:rPr>
              <a:t>e</a:t>
            </a:r>
            <a:r>
              <a:rPr sz="2000" dirty="0">
                <a:latin typeface="Calibri"/>
                <a:cs typeface="Calibri"/>
              </a:rPr>
              <a:t>y</a:t>
            </a:r>
            <a:r>
              <a:rPr sz="2000" spc="-5" dirty="0">
                <a:latin typeface="Calibri"/>
                <a:cs typeface="Calibri"/>
              </a:rPr>
              <a:t> wil</a:t>
            </a:r>
            <a:r>
              <a:rPr sz="2000" dirty="0">
                <a:latin typeface="Calibri"/>
                <a:cs typeface="Calibri"/>
              </a:rPr>
              <a:t>l</a:t>
            </a:r>
            <a:r>
              <a:rPr sz="2000" spc="10" dirty="0">
                <a:latin typeface="Calibri"/>
                <a:cs typeface="Calibri"/>
              </a:rPr>
              <a:t> </a:t>
            </a:r>
            <a:r>
              <a:rPr sz="2000" dirty="0">
                <a:latin typeface="Calibri"/>
                <a:cs typeface="Calibri"/>
              </a:rPr>
              <a:t>be</a:t>
            </a:r>
            <a:r>
              <a:rPr sz="2000" spc="-10" dirty="0">
                <a:latin typeface="Calibri"/>
                <a:cs typeface="Calibri"/>
              </a:rPr>
              <a:t> </a:t>
            </a:r>
            <a:r>
              <a:rPr sz="2000" spc="-5" dirty="0">
                <a:latin typeface="Calibri"/>
                <a:cs typeface="Calibri"/>
              </a:rPr>
              <a:t>o</a:t>
            </a:r>
            <a:r>
              <a:rPr sz="2000" dirty="0">
                <a:latin typeface="Calibri"/>
                <a:cs typeface="Calibri"/>
              </a:rPr>
              <a:t>p</a:t>
            </a:r>
            <a:r>
              <a:rPr sz="2000" spc="-5" dirty="0">
                <a:latin typeface="Calibri"/>
                <a:cs typeface="Calibri"/>
              </a:rPr>
              <a:t>e</a:t>
            </a:r>
            <a:r>
              <a:rPr sz="2000" dirty="0">
                <a:latin typeface="Calibri"/>
                <a:cs typeface="Calibri"/>
              </a:rPr>
              <a:t>n</a:t>
            </a:r>
            <a:r>
              <a:rPr sz="2000" spc="-20" dirty="0">
                <a:latin typeface="Calibri"/>
                <a:cs typeface="Calibri"/>
              </a:rPr>
              <a:t> </a:t>
            </a:r>
            <a:r>
              <a:rPr sz="2000" dirty="0">
                <a:latin typeface="Calibri"/>
                <a:cs typeface="Calibri"/>
              </a:rPr>
              <a:t>and acc</a:t>
            </a:r>
            <a:r>
              <a:rPr sz="2000" spc="-5" dirty="0">
                <a:latin typeface="Calibri"/>
                <a:cs typeface="Calibri"/>
              </a:rPr>
              <a:t>essi</a:t>
            </a:r>
            <a:r>
              <a:rPr sz="2000" dirty="0">
                <a:latin typeface="Calibri"/>
                <a:cs typeface="Calibri"/>
              </a:rPr>
              <a:t>b</a:t>
            </a:r>
            <a:r>
              <a:rPr sz="2000" spc="-5" dirty="0">
                <a:latin typeface="Calibri"/>
                <a:cs typeface="Calibri"/>
              </a:rPr>
              <a:t>l</a:t>
            </a:r>
            <a:r>
              <a:rPr sz="2000" dirty="0">
                <a:latin typeface="Calibri"/>
                <a:cs typeface="Calibri"/>
              </a:rPr>
              <a:t>e</a:t>
            </a:r>
            <a:r>
              <a:rPr sz="2000" spc="25" dirty="0">
                <a:latin typeface="Calibri"/>
                <a:cs typeface="Calibri"/>
              </a:rPr>
              <a:t> </a:t>
            </a:r>
            <a:r>
              <a:rPr sz="2000" dirty="0">
                <a:latin typeface="Calibri"/>
                <a:cs typeface="Calibri"/>
              </a:rPr>
              <a:t>du</a:t>
            </a:r>
            <a:r>
              <a:rPr sz="2000" spc="-5" dirty="0">
                <a:latin typeface="Calibri"/>
                <a:cs typeface="Calibri"/>
              </a:rPr>
              <a:t>ri</a:t>
            </a:r>
            <a:r>
              <a:rPr sz="2000" dirty="0">
                <a:latin typeface="Calibri"/>
                <a:cs typeface="Calibri"/>
              </a:rPr>
              <a:t>ng</a:t>
            </a:r>
            <a:r>
              <a:rPr sz="2000" spc="-15" dirty="0">
                <a:latin typeface="Calibri"/>
                <a:cs typeface="Calibri"/>
              </a:rPr>
              <a:t> </a:t>
            </a:r>
            <a:r>
              <a:rPr sz="2000" dirty="0">
                <a:latin typeface="Calibri"/>
                <a:cs typeface="Calibri"/>
              </a:rPr>
              <a:t>c</a:t>
            </a:r>
            <a:r>
              <a:rPr sz="2000" spc="-5" dirty="0">
                <a:latin typeface="Calibri"/>
                <a:cs typeface="Calibri"/>
              </a:rPr>
              <a:t>o</a:t>
            </a:r>
            <a:r>
              <a:rPr sz="2000" dirty="0">
                <a:latin typeface="Calibri"/>
                <a:cs typeface="Calibri"/>
              </a:rPr>
              <a:t>n</a:t>
            </a:r>
            <a:r>
              <a:rPr sz="2000" spc="-5"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uct</a:t>
            </a:r>
            <a:r>
              <a:rPr sz="2000" spc="-5" dirty="0">
                <a:latin typeface="Calibri"/>
                <a:cs typeface="Calibri"/>
              </a:rPr>
              <a:t>io</a:t>
            </a:r>
            <a:r>
              <a:rPr sz="2000" dirty="0">
                <a:latin typeface="Calibri"/>
                <a:cs typeface="Calibri"/>
              </a:rPr>
              <a:t>n.</a:t>
            </a:r>
          </a:p>
          <a:p>
            <a:pPr>
              <a:lnSpc>
                <a:spcPct val="100000"/>
              </a:lnSpc>
            </a:pPr>
            <a:endParaRPr sz="2000" dirty="0">
              <a:latin typeface="Times New Roman"/>
              <a:cs typeface="Times New Roman"/>
            </a:endParaRPr>
          </a:p>
          <a:p>
            <a:pPr>
              <a:lnSpc>
                <a:spcPct val="100000"/>
              </a:lnSpc>
              <a:spcBef>
                <a:spcPts val="17"/>
              </a:spcBef>
            </a:pPr>
            <a:endParaRPr sz="1950"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1672</TotalTime>
  <Words>635</Words>
  <Application>Microsoft Office PowerPoint</Application>
  <PresentationFormat>On-screen Show (4:3)</PresentationFormat>
  <Paragraphs>80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Wingdings</vt:lpstr>
      <vt:lpstr>Office Theme</vt:lpstr>
      <vt:lpstr>PowerPoint Presentation</vt:lpstr>
      <vt:lpstr>CenterPoint Energy - Minnesota Gas Operations</vt:lpstr>
      <vt:lpstr>PowerPoint Presentation</vt:lpstr>
      <vt:lpstr>Edina – Blake Road 2021 Belt Line Project</vt:lpstr>
      <vt:lpstr>Traffic Impacts</vt:lpstr>
      <vt:lpstr>How can I get construction updates?</vt:lpstr>
      <vt:lpstr>Contact Information for Construction Questions</vt:lpstr>
      <vt:lpstr>Road, Sidewalk and Grassy Area Restoration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00218038</dc:creator>
  <cp:lastModifiedBy>Gullickson, Hannah J</cp:lastModifiedBy>
  <cp:revision>89</cp:revision>
  <cp:lastPrinted>2017-04-03T15:40:00Z</cp:lastPrinted>
  <dcterms:created xsi:type="dcterms:W3CDTF">2015-03-03T11:01:04Z</dcterms:created>
  <dcterms:modified xsi:type="dcterms:W3CDTF">2021-02-25T23:24:49Z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2014-03-19T00:00:00Z</vt:filetime>
  </property>
  <property fmtid="{D5CDD505-2E9C-101B-9397-08002B2CF9AE}" pid="3" name="LastSaved">
    <vt:filetime>2015-03-03T00:00:00Z</vt:filetime>
  </property>
</Properties>
</file>