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8.jpg" ContentType="image/jpg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0" r:id="rId6"/>
    <p:sldId id="279" r:id="rId7"/>
    <p:sldId id="270" r:id="rId8"/>
    <p:sldId id="280" r:id="rId9"/>
    <p:sldId id="281" r:id="rId10"/>
    <p:sldId id="278" r:id="rId11"/>
    <p:sldId id="263" r:id="rId12"/>
    <p:sldId id="276" r:id="rId13"/>
    <p:sldId id="27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4032" userDrawn="1">
          <p15:clr>
            <a:srgbClr val="A4A3A4"/>
          </p15:clr>
        </p15:guide>
        <p15:guide id="3" orient="horz" pos="37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228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pos="5472" userDrawn="1">
          <p15:clr>
            <a:srgbClr val="A4A3A4"/>
          </p15:clr>
        </p15:guide>
        <p15:guide id="8" pos="55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2"/>
    <a:srgbClr val="D5C42D"/>
    <a:srgbClr val="1AA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8"/>
    <p:restoredTop sz="96460"/>
  </p:normalViewPr>
  <p:slideViewPr>
    <p:cSldViewPr snapToGrid="0" showGuides="1">
      <p:cViewPr varScale="1">
        <p:scale>
          <a:sx n="62" d="100"/>
          <a:sy n="62" d="100"/>
        </p:scale>
        <p:origin x="1636" y="56"/>
      </p:cViewPr>
      <p:guideLst>
        <p:guide orient="horz" pos="1008"/>
        <p:guide orient="horz" pos="4032"/>
        <p:guide orient="horz" pos="372"/>
        <p:guide pos="2880"/>
        <p:guide pos="228"/>
        <p:guide pos="288"/>
        <p:guide pos="5472"/>
        <p:guide pos="55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notesViewPr>
    <p:cSldViewPr snapToGrid="0" showGuides="1">
      <p:cViewPr varScale="1">
        <p:scale>
          <a:sx n="50" d="100"/>
          <a:sy n="50" d="100"/>
        </p:scale>
        <p:origin x="-293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033EE-BA32-419A-9EDE-DF6E818675E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0D7CC-4501-471C-AD02-75920EE94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749C-4674-4E07-8076-08270B9EEA7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4F29A-0DB2-455F-BF4A-20C9E9A1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D3CF-26E6-4043-9114-6733EFF40E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47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10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4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2D9B05-9FF6-438A-B60B-5CDE94B6C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78851" name="Rectangle 11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0AEFFB-A27F-4FF0-8378-009C5EFD4A7D}" type="datetime1">
              <a:rPr lang="en-US" altLang="en-US" sz="1200">
                <a:latin typeface="Gill Sans MT" pitchFamily="34" charset="0"/>
              </a:rPr>
              <a:pPr algn="r"/>
              <a:t>2/22/2022</a:t>
            </a:fld>
            <a:endParaRPr lang="en-US" altLang="en-US" sz="1200">
              <a:latin typeface="Gill Sans MT" pitchFamily="34" charset="0"/>
            </a:endParaRPr>
          </a:p>
        </p:txBody>
      </p:sp>
      <p:sp>
        <p:nvSpPr>
          <p:cNvPr id="78852" name="Rectangle 1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435A2-57CB-4F5F-9520-3BCCE721F71F}" type="slidenum">
              <a:rPr lang="en-US" altLang="en-US" sz="1200">
                <a:latin typeface="Gill Sans MT" pitchFamily="34" charset="0"/>
              </a:rPr>
              <a:pPr algn="r"/>
              <a:t>11</a:t>
            </a:fld>
            <a:endParaRPr lang="en-US" altLang="en-US" sz="1200">
              <a:latin typeface="Gill Sans MT" pitchFamily="34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2D9B05-9FF6-438A-B60B-5CDE94B6C7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78851" name="Rectangle 11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0AEFFB-A27F-4FF0-8378-009C5EFD4A7D}" type="datetime1">
              <a:rPr lang="en-US" altLang="en-US" sz="1200">
                <a:latin typeface="Gill Sans MT" pitchFamily="34" charset="0"/>
              </a:rPr>
              <a:pPr algn="r"/>
              <a:t>2/22/2022</a:t>
            </a:fld>
            <a:endParaRPr lang="en-US" altLang="en-US" sz="1200">
              <a:latin typeface="Gill Sans MT" pitchFamily="34" charset="0"/>
            </a:endParaRPr>
          </a:p>
        </p:txBody>
      </p:sp>
      <p:sp>
        <p:nvSpPr>
          <p:cNvPr id="78852" name="Rectangle 1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435A2-57CB-4F5F-9520-3BCCE721F71F}" type="slidenum">
              <a:rPr lang="en-US" altLang="en-US" sz="1200">
                <a:latin typeface="Gill Sans MT" pitchFamily="34" charset="0"/>
              </a:rPr>
              <a:pPr algn="r"/>
              <a:t>3</a:t>
            </a:fld>
            <a:endParaRPr lang="en-US" altLang="en-US" sz="1200">
              <a:latin typeface="Gill Sans MT" pitchFamily="34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1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4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9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28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9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8991A-0F75-4BA2-9F1C-B727C12445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7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3F482-AADE-44D7-AAA0-14DCFE1CDD8B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339" y="1996492"/>
            <a:ext cx="4187825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b="1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198339" y="4867462"/>
            <a:ext cx="2831042" cy="457200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601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452557"/>
            <a:ext cx="8420100" cy="4957768"/>
          </a:xfrm>
          <a:prstGeom prst="rect">
            <a:avLst/>
          </a:prstGeom>
        </p:spPr>
        <p:txBody>
          <a:bodyPr/>
          <a:lstStyle>
            <a:lvl1pPr>
              <a:buClr>
                <a:srgbClr val="0099DC"/>
              </a:buClr>
              <a:defRPr/>
            </a:lvl1pPr>
            <a:lvl2pPr>
              <a:buClr>
                <a:srgbClr val="006BAB"/>
              </a:buClr>
              <a:defRPr/>
            </a:lvl2pPr>
            <a:lvl3pPr>
              <a:buClr>
                <a:srgbClr val="F77128"/>
              </a:buClr>
              <a:defRPr/>
            </a:lvl3pPr>
            <a:lvl4pPr>
              <a:buClr>
                <a:srgbClr val="019587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25663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453896"/>
            <a:ext cx="4210050" cy="49469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53896"/>
            <a:ext cx="4210050" cy="49469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7678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7469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7908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22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1" y="189040"/>
            <a:ext cx="6492240" cy="1005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7650" y="6513984"/>
            <a:ext cx="914400" cy="2308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D191B-EC79-44DF-9A66-5B2CE6AC2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61950" y="1452557"/>
            <a:ext cx="8420100" cy="4957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" y="6513984"/>
            <a:ext cx="381364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algn="l" defTabSz="914354" rtl="0" eaLnBrk="1" latinLnBrk="0" hangingPunct="1">
              <a:lnSpc>
                <a:spcPct val="100000"/>
              </a:lnSpc>
              <a:spcBef>
                <a:spcPct val="50000"/>
              </a:spcBef>
              <a:defRPr lang="en-US" sz="900" b="0" i="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CenterPoint</a:t>
            </a:r>
            <a:r>
              <a:rPr lang="en-US" dirty="0"/>
              <a:t> Energy 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32376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ts val="1000"/>
        </a:spcBef>
        <a:buClr>
          <a:srgbClr val="0099DC"/>
        </a:buClr>
        <a:buSzPct val="120000"/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40" indent="-346058" algn="l" defTabSz="914354" rtl="0" eaLnBrk="1" latinLnBrk="0" hangingPunct="1">
        <a:spcBef>
          <a:spcPts val="800"/>
        </a:spcBef>
        <a:buClr>
          <a:srgbClr val="006BAB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649" indent="-342882" algn="l" defTabSz="914354" rtl="0" eaLnBrk="1" latinLnBrk="0" hangingPunct="1">
        <a:spcBef>
          <a:spcPts val="600"/>
        </a:spcBef>
        <a:buClr>
          <a:srgbClr val="F77128"/>
        </a:buClr>
        <a:buSzPct val="10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indent="-342882" algn="l" defTabSz="914354" rtl="0" eaLnBrk="1" latinLnBrk="0" hangingPunct="1">
        <a:spcBef>
          <a:spcPts val="400"/>
        </a:spcBef>
        <a:buClr>
          <a:srgbClr val="019587"/>
        </a:buClr>
        <a:buSzPct val="12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14" indent="-342882" algn="l" defTabSz="914354" rtl="0" eaLnBrk="1" latinLnBrk="0" hangingPunct="1">
        <a:spcBef>
          <a:spcPts val="200"/>
        </a:spcBef>
        <a:buClr>
          <a:schemeClr val="tx1"/>
        </a:buClr>
        <a:buSzPct val="108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025" y="2065328"/>
            <a:ext cx="5328585" cy="400111"/>
          </a:xfrm>
        </p:spPr>
        <p:txBody>
          <a:bodyPr/>
          <a:lstStyle/>
          <a:p>
            <a:r>
              <a:rPr lang="en-US" sz="2400" i="0" dirty="0"/>
              <a:t>CenterPoint Energy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23025" y="4707229"/>
            <a:ext cx="4208623" cy="457200"/>
          </a:xfrm>
        </p:spPr>
        <p:txBody>
          <a:bodyPr/>
          <a:lstStyle/>
          <a:p>
            <a:r>
              <a:rPr lang="en-US" dirty="0"/>
              <a:t>February 2022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23025" y="2598064"/>
            <a:ext cx="5328585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354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99DC"/>
              </a:buClr>
              <a:buSzPct val="120000"/>
              <a:buFont typeface="Arial"/>
              <a:buNone/>
              <a:defRPr lang="en-US" sz="1800" b="1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spcBef>
                <a:spcPts val="800"/>
              </a:spcBef>
              <a:buClr>
                <a:srgbClr val="006BAB"/>
              </a:buClr>
              <a:buSzPct val="120000"/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spcBef>
                <a:spcPts val="600"/>
              </a:spcBef>
              <a:buClr>
                <a:srgbClr val="F77128"/>
              </a:buClr>
              <a:buSzPct val="100000"/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spcBef>
                <a:spcPts val="400"/>
              </a:spcBef>
              <a:buClr>
                <a:srgbClr val="019587"/>
              </a:buClr>
              <a:buSzPct val="120000"/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spcBef>
                <a:spcPts val="200"/>
              </a:spcBef>
              <a:buClr>
                <a:schemeClr val="tx1"/>
              </a:buClr>
              <a:buSzPct val="108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Lakeville – </a:t>
            </a:r>
            <a:r>
              <a:rPr lang="en-US" dirty="0" err="1"/>
              <a:t>Ipava</a:t>
            </a:r>
            <a:r>
              <a:rPr lang="en-US" dirty="0"/>
              <a:t> Avenue 2022</a:t>
            </a:r>
          </a:p>
        </p:txBody>
      </p:sp>
    </p:spTree>
    <p:extLst>
      <p:ext uri="{BB962C8B-B14F-4D97-AF65-F5344CB8AC3E}">
        <p14:creationId xmlns:p14="http://schemas.microsoft.com/office/powerpoint/2010/main" val="226668010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expect for restoration?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199"/>
            <a:ext cx="4114801" cy="4810125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After construction, restoration will be done to:</a:t>
            </a:r>
          </a:p>
          <a:p>
            <a:pPr lvl="1"/>
            <a:r>
              <a:rPr lang="en-US" altLang="en-US" sz="2000" dirty="0"/>
              <a:t>Streets</a:t>
            </a:r>
          </a:p>
          <a:p>
            <a:pPr lvl="1"/>
            <a:r>
              <a:rPr lang="en-US" altLang="en-US" sz="2000" dirty="0"/>
              <a:t>Sidewalks</a:t>
            </a:r>
          </a:p>
          <a:p>
            <a:pPr lvl="1"/>
            <a:r>
              <a:rPr lang="en-US" altLang="en-US" sz="2000" dirty="0"/>
              <a:t>Boulevards</a:t>
            </a:r>
          </a:p>
          <a:p>
            <a:pPr lvl="1"/>
            <a:r>
              <a:rPr lang="en-US" altLang="en-US" sz="2000" dirty="0"/>
              <a:t>Lawns</a:t>
            </a:r>
            <a:endParaRPr lang="en-US" altLang="en-US" sz="2400" dirty="0"/>
          </a:p>
          <a:p>
            <a:r>
              <a:rPr lang="en-US" altLang="en-US" sz="2400" dirty="0"/>
              <a:t>Areas disturbed by CenterPoint Energy’s construction will be restored to original condition.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DE986A7-464F-4458-BDD7-27AF5923C8FD}"/>
              </a:ext>
            </a:extLst>
          </p:cNvPr>
          <p:cNvSpPr/>
          <p:nvPr/>
        </p:nvSpPr>
        <p:spPr>
          <a:xfrm>
            <a:off x="5024845" y="1600200"/>
            <a:ext cx="3661955" cy="4810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1137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45058" name="Rectangle 34"/>
          <p:cNvSpPr>
            <a:spLocks noGrp="1" noChangeArrowheads="1"/>
          </p:cNvSpPr>
          <p:nvPr>
            <p:ph idx="1"/>
          </p:nvPr>
        </p:nvSpPr>
        <p:spPr>
          <a:xfrm>
            <a:off x="464949" y="1600199"/>
            <a:ext cx="8221847" cy="4800601"/>
          </a:xfrm>
        </p:spPr>
        <p:txBody>
          <a:bodyPr>
            <a:noAutofit/>
          </a:bodyPr>
          <a:lstStyle/>
          <a:p>
            <a:r>
              <a:rPr lang="en-US" sz="2400" dirty="0"/>
              <a:t>Thank you for your patience while construction is taking place. Replacing aging infrastructure is an important but difficult task.</a:t>
            </a:r>
          </a:p>
          <a:p>
            <a:r>
              <a:rPr lang="en-US" sz="2400" dirty="0"/>
              <a:t>This work is part of CenterPoint Energy’s ongoing commitment to ensure the safe and reliable delivery of natural gas now and into the future.</a:t>
            </a:r>
          </a:p>
          <a:p>
            <a:r>
              <a:rPr lang="en-US" sz="2400" dirty="0"/>
              <a:t>Please continue to patronize local area businesses. They will be open and accessible during construction. </a:t>
            </a:r>
          </a:p>
          <a:p>
            <a:endParaRPr lang="en-US" sz="2000" dirty="0"/>
          </a:p>
          <a:p>
            <a:endParaRPr lang="en-US" sz="20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56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CenterPoint Energy – Minnesota Gas Operations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199"/>
            <a:ext cx="4114800" cy="4810125"/>
          </a:xfrm>
        </p:spPr>
        <p:txBody>
          <a:bodyPr>
            <a:noAutofit/>
          </a:bodyPr>
          <a:lstStyle/>
          <a:p>
            <a:r>
              <a:rPr lang="en-US" altLang="en-US" sz="2400" dirty="0"/>
              <a:t>Founded in 1870</a:t>
            </a:r>
          </a:p>
          <a:p>
            <a:r>
              <a:rPr lang="en-US" altLang="en-US" sz="2400" dirty="0"/>
              <a:t>870,000+ customers</a:t>
            </a:r>
          </a:p>
          <a:p>
            <a:r>
              <a:rPr lang="en-US" altLang="en-US" sz="2400" dirty="0"/>
              <a:t>Serving 260+ communities</a:t>
            </a:r>
          </a:p>
          <a:p>
            <a:r>
              <a:rPr lang="en-US" altLang="en-US" sz="2400" dirty="0"/>
              <a:t>1,200 employees</a:t>
            </a:r>
          </a:p>
          <a:p>
            <a:r>
              <a:rPr lang="en-US" altLang="en-US" sz="2400" dirty="0"/>
              <a:t>Invested $1+ billion in infrastructure since 2013, with plans to invest additional $1 billion in next 5 years</a:t>
            </a:r>
          </a:p>
          <a:p>
            <a:r>
              <a:rPr lang="en-US" altLang="en-US" sz="2400" dirty="0"/>
              <a:t>14,000 miles of pipeline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8EA0EDC-0665-4359-A1E1-74A454AB3EE0}"/>
              </a:ext>
            </a:extLst>
          </p:cNvPr>
          <p:cNvSpPr/>
          <p:nvPr/>
        </p:nvSpPr>
        <p:spPr>
          <a:xfrm>
            <a:off x="5312229" y="1580550"/>
            <a:ext cx="3374571" cy="4381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6888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CenterPoint Energy – Lakeville Line</a:t>
            </a:r>
          </a:p>
        </p:txBody>
      </p:sp>
      <p:sp>
        <p:nvSpPr>
          <p:cNvPr id="45058" name="Rectangle 34"/>
          <p:cNvSpPr>
            <a:spLocks noGrp="1" noChangeArrowheads="1"/>
          </p:cNvSpPr>
          <p:nvPr>
            <p:ph idx="1"/>
          </p:nvPr>
        </p:nvSpPr>
        <p:spPr>
          <a:xfrm>
            <a:off x="287383" y="1600199"/>
            <a:ext cx="8630194" cy="4800601"/>
          </a:xfrm>
        </p:spPr>
        <p:txBody>
          <a:bodyPr>
            <a:noAutofit/>
          </a:bodyPr>
          <a:lstStyle/>
          <a:p>
            <a:r>
              <a:rPr lang="en-US" sz="2400" dirty="0"/>
              <a:t>Primary feed to CenterPoint Energy’s southern distribution system.</a:t>
            </a:r>
          </a:p>
          <a:p>
            <a:r>
              <a:rPr lang="en-US" sz="2400" dirty="0"/>
              <a:t>Serves Lakeville, Burnsville, and other South Metro suburban areas.</a:t>
            </a:r>
          </a:p>
          <a:p>
            <a:r>
              <a:rPr lang="en-US" sz="2400" dirty="0"/>
              <a:t>Installation began in 1939.</a:t>
            </a:r>
          </a:p>
          <a:p>
            <a:r>
              <a:rPr lang="en-US" sz="2400" dirty="0"/>
              <a:t>Replacement is part of current plan for upgrading natural gas pipeline system.</a:t>
            </a:r>
          </a:p>
          <a:p>
            <a:r>
              <a:rPr lang="en-US" sz="2400" dirty="0"/>
              <a:t>Anticipated timeline of construction from spring to fall 2022.</a:t>
            </a:r>
          </a:p>
          <a:p>
            <a:endParaRPr lang="en-US" sz="2000" dirty="0"/>
          </a:p>
          <a:p>
            <a:endParaRPr lang="en-US" sz="20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191B-EC79-44DF-9A66-5B2CE6AC23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09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CenterPoint Energy – Lakeville Line Routes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E0C67-1CC2-4BC3-8A27-AC9B318DB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7331" y="1498757"/>
            <a:ext cx="6492240" cy="501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98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CenterPoint Energy – Lakeville Line Routes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199"/>
            <a:ext cx="8164287" cy="4810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800" dirty="0"/>
              <a:t>Pipeline route considerations for selection</a:t>
            </a:r>
          </a:p>
          <a:p>
            <a:r>
              <a:rPr lang="en-US" altLang="en-US" sz="1800" dirty="0"/>
              <a:t>Existing Route</a:t>
            </a:r>
          </a:p>
          <a:p>
            <a:pPr lvl="1"/>
            <a:r>
              <a:rPr lang="en-US" altLang="en-US" sz="1400" dirty="0"/>
              <a:t>The current pipeline corridor has been developed with many residential side and back yards making the open trench replacement very disruptive.</a:t>
            </a:r>
          </a:p>
          <a:p>
            <a:pPr lvl="1"/>
            <a:r>
              <a:rPr lang="en-US" altLang="en-US" sz="1400" dirty="0"/>
              <a:t>Due to the many bends in the alignment, a trenchless installation would have similar impacts due to need of pipe stringing area.</a:t>
            </a:r>
          </a:p>
          <a:p>
            <a:r>
              <a:rPr lang="en-US" altLang="en-US" sz="1800" dirty="0"/>
              <a:t>Route B, Co. Rd. 50 &amp; Kenrick Ave. Frontage Rd</a:t>
            </a:r>
          </a:p>
          <a:p>
            <a:pPr lvl="1"/>
            <a:r>
              <a:rPr lang="en-US" altLang="en-US" sz="1400" dirty="0"/>
              <a:t>Frontage Rd section narrow with business and transit locations having direct access.</a:t>
            </a:r>
          </a:p>
          <a:p>
            <a:pPr lvl="1"/>
            <a:r>
              <a:rPr lang="en-US" altLang="en-US" sz="1400" dirty="0"/>
              <a:t>High speed limit on Co Rd 50 requires longer traffic control setups for safety.</a:t>
            </a:r>
          </a:p>
          <a:p>
            <a:pPr lvl="1"/>
            <a:r>
              <a:rPr lang="en-US" altLang="en-US" sz="1400" dirty="0"/>
              <a:t>Traffic detour would be from Dodd to 185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 or 215</a:t>
            </a:r>
            <a:r>
              <a:rPr lang="en-US" altLang="en-US" sz="1400" baseline="30000" dirty="0"/>
              <a:t>th</a:t>
            </a:r>
            <a:r>
              <a:rPr lang="en-US" altLang="en-US" sz="1400" dirty="0"/>
              <a:t>, longer detour routes.</a:t>
            </a:r>
          </a:p>
          <a:p>
            <a:r>
              <a:rPr lang="en-US" altLang="en-US" sz="1800" dirty="0"/>
              <a:t>Route A, </a:t>
            </a:r>
            <a:r>
              <a:rPr lang="en-US" altLang="en-US" sz="1800" dirty="0" err="1"/>
              <a:t>Ipava</a:t>
            </a:r>
            <a:r>
              <a:rPr lang="en-US" altLang="en-US" sz="1800" dirty="0"/>
              <a:t> Ave. &amp; 165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Street W.  </a:t>
            </a:r>
          </a:p>
          <a:p>
            <a:pPr lvl="1"/>
            <a:r>
              <a:rPr lang="en-US" altLang="en-US" sz="1400" dirty="0"/>
              <a:t>Available corridor out of roadway for majority of route.</a:t>
            </a:r>
          </a:p>
          <a:p>
            <a:pPr lvl="1"/>
            <a:r>
              <a:rPr lang="en-US" altLang="en-US" sz="1400" dirty="0"/>
              <a:t>Several major cross streets to break up traffic control.</a:t>
            </a:r>
          </a:p>
          <a:p>
            <a:pPr lvl="1"/>
            <a:r>
              <a:rPr lang="en-US" altLang="en-US" sz="1400" dirty="0"/>
              <a:t>Minimal direct access points (driveways &amp; parking lots) make local access easier.</a:t>
            </a:r>
          </a:p>
          <a:p>
            <a:endParaRPr lang="en-US" altLang="en-US" sz="1800" dirty="0"/>
          </a:p>
          <a:p>
            <a:endParaRPr lang="en-US" alt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78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Lakeville – </a:t>
            </a:r>
            <a:r>
              <a:rPr lang="en-US" dirty="0" err="1"/>
              <a:t>Ipava</a:t>
            </a:r>
            <a:r>
              <a:rPr lang="en-US" dirty="0"/>
              <a:t> Avenue 2022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199"/>
            <a:ext cx="4114801" cy="4810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800" dirty="0"/>
              <a:t>From spring to fall 2022, CenterPoint Energy’s authorized contractors will work in Lakeville along these streets: </a:t>
            </a:r>
          </a:p>
          <a:p>
            <a:r>
              <a:rPr lang="en-US" altLang="en-US" sz="1800" dirty="0"/>
              <a:t>Maple Island Road from Buck Hill to 162nd Street W.</a:t>
            </a:r>
          </a:p>
          <a:p>
            <a:r>
              <a:rPr lang="en-US" altLang="en-US" sz="1800" dirty="0"/>
              <a:t>165th Street W. from Maple Island Road to </a:t>
            </a:r>
            <a:r>
              <a:rPr lang="en-US" altLang="en-US" sz="1800" dirty="0" err="1"/>
              <a:t>Ipava</a:t>
            </a:r>
            <a:r>
              <a:rPr lang="en-US" altLang="en-US" sz="1800" dirty="0"/>
              <a:t> Avenue</a:t>
            </a:r>
          </a:p>
          <a:p>
            <a:r>
              <a:rPr lang="en-US" altLang="en-US" sz="1800" dirty="0" err="1"/>
              <a:t>Ipava</a:t>
            </a:r>
            <a:r>
              <a:rPr lang="en-US" altLang="en-US" sz="1800" dirty="0"/>
              <a:t> Avenue from 165th Street W. to 202nd Street W. </a:t>
            </a:r>
          </a:p>
          <a:p>
            <a:r>
              <a:rPr lang="en-US" altLang="en-US" sz="1800" dirty="0"/>
              <a:t>202nd Street W. and 205th Street W. from </a:t>
            </a:r>
            <a:r>
              <a:rPr lang="en-US" altLang="en-US" sz="1800" dirty="0" err="1"/>
              <a:t>Ipava</a:t>
            </a:r>
            <a:r>
              <a:rPr lang="en-US" altLang="en-US" sz="1800" dirty="0"/>
              <a:t> Avenue to Kenrick Avenue</a:t>
            </a:r>
          </a:p>
          <a:p>
            <a:r>
              <a:rPr lang="en-US" altLang="en-US" sz="1800" dirty="0"/>
              <a:t>Kenrick Avenue from 205th Street W. to 215th Street W.</a:t>
            </a:r>
          </a:p>
          <a:p>
            <a:endParaRPr lang="en-US" alt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B4E0C67-1CC2-4BC3-8A27-AC9B318DB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45" y="1600200"/>
            <a:ext cx="3757556" cy="48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63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Traffic Impacts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199"/>
            <a:ext cx="4114801" cy="4810125"/>
          </a:xfrm>
        </p:spPr>
        <p:txBody>
          <a:bodyPr>
            <a:noAutofit/>
          </a:bodyPr>
          <a:lstStyle/>
          <a:p>
            <a:r>
              <a:rPr lang="en-US" altLang="en-US" sz="1800" dirty="0"/>
              <a:t>Open trench excavation</a:t>
            </a:r>
          </a:p>
          <a:p>
            <a:r>
              <a:rPr lang="en-US" altLang="en-US" sz="1800" dirty="0"/>
              <a:t>Varying time spent on each block</a:t>
            </a:r>
          </a:p>
          <a:p>
            <a:r>
              <a:rPr lang="en-US" altLang="en-US" sz="1800" dirty="0"/>
              <a:t>Public tree removals along </a:t>
            </a:r>
            <a:r>
              <a:rPr lang="en-US" altLang="en-US" sz="1800" dirty="0" err="1"/>
              <a:t>Ipava</a:t>
            </a:r>
            <a:r>
              <a:rPr lang="en-US" altLang="en-US" sz="1800" dirty="0"/>
              <a:t> Avenue</a:t>
            </a:r>
          </a:p>
          <a:p>
            <a:r>
              <a:rPr lang="en-US" altLang="en-US" sz="1800" dirty="0"/>
              <a:t>Construction on a few blocks at a time, varying from lane shifts to full closures. </a:t>
            </a:r>
          </a:p>
          <a:p>
            <a:r>
              <a:rPr lang="en-US" altLang="en-US" sz="1800" dirty="0"/>
              <a:t>Access maintained for residents and businesses</a:t>
            </a:r>
          </a:p>
          <a:p>
            <a:r>
              <a:rPr lang="en-US" altLang="en-US" sz="1800" dirty="0"/>
              <a:t>Restoration following closely behind pipe replacement crew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B4E0C67-1CC2-4BC3-8A27-AC9B318DB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45" y="1600200"/>
            <a:ext cx="3757556" cy="48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120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get construction updates?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1421675"/>
          </a:xfrm>
        </p:spPr>
        <p:txBody>
          <a:bodyPr>
            <a:normAutofit/>
          </a:bodyPr>
          <a:lstStyle/>
          <a:p>
            <a:r>
              <a:rPr lang="en-US" sz="2400" dirty="0"/>
              <a:t>Go to CenterPointEnergy.com/Construction. </a:t>
            </a:r>
          </a:p>
          <a:p>
            <a:r>
              <a:rPr lang="en-US" sz="2400" dirty="0"/>
              <a:t>Click on “Project Sites” and select the project’s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6D02-3E43-4B79-A24C-0BAB3DA5E9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E878FC-471A-493E-BD4E-386D0F50A67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798423"/>
            <a:ext cx="8229600" cy="12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82" indent="-342882" algn="l" defTabSz="914354" rtl="0" eaLnBrk="1" latinLnBrk="0" hangingPunct="1">
              <a:spcBef>
                <a:spcPts val="1000"/>
              </a:spcBef>
              <a:buClr>
                <a:srgbClr val="0099DC"/>
              </a:buClr>
              <a:buSzPct val="120000"/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40" indent="-346058" algn="l" defTabSz="914354" rtl="0" eaLnBrk="1" latinLnBrk="0" hangingPunct="1">
              <a:spcBef>
                <a:spcPts val="800"/>
              </a:spcBef>
              <a:buClr>
                <a:srgbClr val="006BAB"/>
              </a:buClr>
              <a:buSzPct val="120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649" indent="-342882" algn="l" defTabSz="914354" rtl="0" eaLnBrk="1" latinLnBrk="0" hangingPunct="1">
              <a:spcBef>
                <a:spcPts val="600"/>
              </a:spcBef>
              <a:buClr>
                <a:srgbClr val="F77128"/>
              </a:buClr>
              <a:buSzPct val="10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-342882" algn="l" defTabSz="914354" rtl="0" eaLnBrk="1" latinLnBrk="0" hangingPunct="1">
              <a:spcBef>
                <a:spcPts val="400"/>
              </a:spcBef>
              <a:buClr>
                <a:srgbClr val="019587"/>
              </a:buClr>
              <a:buSzPct val="12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14" indent="-342882" algn="l" defTabSz="914354" rtl="0" eaLnBrk="1" latinLnBrk="0" hangingPunct="1">
              <a:spcBef>
                <a:spcPts val="200"/>
              </a:spcBef>
              <a:buClr>
                <a:schemeClr val="tx1"/>
              </a:buClr>
              <a:buSzPct val="108000"/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 the project’s page, check out our Project Updates link. </a:t>
            </a:r>
          </a:p>
          <a:p>
            <a:r>
              <a:rPr lang="en-US" sz="2400" dirty="0"/>
              <a:t>Click our Sign Up for Updates for email or text message updates.</a:t>
            </a:r>
          </a:p>
        </p:txBody>
      </p:sp>
      <p:pic>
        <p:nvPicPr>
          <p:cNvPr id="6" name="Snagit_PPT682A">
            <a:extLst>
              <a:ext uri="{FF2B5EF4-FFF2-40B4-BE49-F238E27FC236}">
                <a16:creationId xmlns:a16="http://schemas.microsoft.com/office/drawing/2014/main" id="{BCE57A54-B852-4BAC-BB0B-9D1E5065B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01" y="2952205"/>
            <a:ext cx="3933998" cy="18462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17E551-E704-4A52-BE99-0AEBC55C6CB8}"/>
              </a:ext>
            </a:extLst>
          </p:cNvPr>
          <p:cNvCxnSpPr>
            <a:cxnSpLocks/>
          </p:cNvCxnSpPr>
          <p:nvPr/>
        </p:nvCxnSpPr>
        <p:spPr>
          <a:xfrm>
            <a:off x="1130744" y="2717102"/>
            <a:ext cx="1350967" cy="157625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8514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contact CenterPoint Energy?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199"/>
            <a:ext cx="4310010" cy="4810125"/>
          </a:xfrm>
        </p:spPr>
        <p:txBody>
          <a:bodyPr>
            <a:noAutofit/>
          </a:bodyPr>
          <a:lstStyle/>
          <a:p>
            <a:r>
              <a:rPr lang="fr-FR" altLang="en-US" sz="1800" dirty="0"/>
              <a:t>CenterPointEnergy.com/Construction</a:t>
            </a:r>
          </a:p>
          <a:p>
            <a:r>
              <a:rPr lang="fr-FR" altLang="en-US" sz="1800" dirty="0"/>
              <a:t>Construction questions: </a:t>
            </a:r>
          </a:p>
          <a:p>
            <a:pPr lvl="1"/>
            <a:r>
              <a:rPr lang="fr-FR" altLang="en-US" sz="1800" dirty="0" err="1"/>
              <a:t>hannah.gullickson</a:t>
            </a:r>
            <a:r>
              <a:rPr lang="fr-FR" altLang="en-US" sz="1800" dirty="0"/>
              <a:t>@ centerpointenergy.com </a:t>
            </a:r>
          </a:p>
          <a:p>
            <a:pPr lvl="1"/>
            <a:r>
              <a:rPr lang="fr-FR" altLang="en-US" sz="1800" dirty="0"/>
              <a:t>612-321-5546</a:t>
            </a:r>
          </a:p>
          <a:p>
            <a:r>
              <a:rPr lang="fr-FR" altLang="en-US" sz="1800" dirty="0" err="1"/>
              <a:t>Restoration</a:t>
            </a:r>
            <a:r>
              <a:rPr lang="fr-FR" altLang="en-US" sz="1800" dirty="0"/>
              <a:t> questions: </a:t>
            </a:r>
          </a:p>
          <a:p>
            <a:pPr lvl="1"/>
            <a:r>
              <a:rPr lang="fr-FR" altLang="en-US" sz="1800" dirty="0" err="1"/>
              <a:t>csv.restoration</a:t>
            </a:r>
            <a:r>
              <a:rPr lang="fr-FR" altLang="en-US" sz="1800" dirty="0"/>
              <a:t>@</a:t>
            </a:r>
          </a:p>
          <a:p>
            <a:pPr lvl="1"/>
            <a:r>
              <a:rPr lang="fr-FR" altLang="en-US" sz="1800" dirty="0"/>
              <a:t>centerpointenergy.com</a:t>
            </a:r>
          </a:p>
          <a:p>
            <a:pPr lvl="1"/>
            <a:r>
              <a:rPr lang="fr-FR" altLang="en-US" sz="1800" dirty="0"/>
              <a:t>612-321-5477</a:t>
            </a:r>
          </a:p>
          <a:p>
            <a:r>
              <a:rPr lang="fr-FR" altLang="en-US" sz="1800" dirty="0"/>
              <a:t>All </a:t>
            </a:r>
            <a:r>
              <a:rPr lang="fr-FR" altLang="en-US" sz="1800" dirty="0" err="1"/>
              <a:t>other</a:t>
            </a:r>
            <a:r>
              <a:rPr lang="fr-FR" altLang="en-US" sz="1800" dirty="0"/>
              <a:t> questions: </a:t>
            </a:r>
          </a:p>
          <a:p>
            <a:pPr lvl="1"/>
            <a:r>
              <a:rPr lang="fr-FR" altLang="en-US" sz="1800" dirty="0"/>
              <a:t>csv.constructionservices@centerpointenergy.com </a:t>
            </a:r>
          </a:p>
          <a:p>
            <a:pPr lvl="1"/>
            <a:r>
              <a:rPr lang="fr-FR" altLang="en-US" sz="1800" dirty="0"/>
              <a:t>612-321-5369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7651" y="6513985"/>
            <a:ext cx="914400" cy="230832"/>
          </a:xfrm>
        </p:spPr>
        <p:txBody>
          <a:bodyPr/>
          <a:lstStyle/>
          <a:p>
            <a:fld id="{5E11D174-A85B-440F-8F9F-DA77432E90B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1CE82F-E7DD-4891-AA08-1DF90856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63" y="1600199"/>
            <a:ext cx="3339738" cy="48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19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  <a:miter lim="800000"/>
          <a:headEnd/>
          <a:tailEnd/>
        </a:ln>
        <a:effectLst>
          <a:outerShdw blurRad="228600" dist="139700" dir="2700000" algn="tl" rotWithShape="0">
            <a:prstClr val="black">
              <a:alpha val="3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NP">
      <a:dk1>
        <a:srgbClr val="000000"/>
      </a:dk1>
      <a:lt1>
        <a:srgbClr val="FFFFFF"/>
      </a:lt1>
      <a:dk2>
        <a:srgbClr val="FF7D19"/>
      </a:dk2>
      <a:lt2>
        <a:srgbClr val="D1D191"/>
      </a:lt2>
      <a:accent1>
        <a:srgbClr val="0188B5"/>
      </a:accent1>
      <a:accent2>
        <a:srgbClr val="FF7D19"/>
      </a:accent2>
      <a:accent3>
        <a:srgbClr val="D1D191"/>
      </a:accent3>
      <a:accent4>
        <a:srgbClr val="009582"/>
      </a:accent4>
      <a:accent5>
        <a:srgbClr val="FFB20E"/>
      </a:accent5>
      <a:accent6>
        <a:srgbClr val="FF0000"/>
      </a:accent6>
      <a:hlink>
        <a:srgbClr val="FFB20E"/>
      </a:hlink>
      <a:folHlink>
        <a:srgbClr val="0188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NP">
      <a:dk1>
        <a:srgbClr val="000000"/>
      </a:dk1>
      <a:lt1>
        <a:srgbClr val="FFFFFF"/>
      </a:lt1>
      <a:dk2>
        <a:srgbClr val="FF7D19"/>
      </a:dk2>
      <a:lt2>
        <a:srgbClr val="D1D191"/>
      </a:lt2>
      <a:accent1>
        <a:srgbClr val="0188B5"/>
      </a:accent1>
      <a:accent2>
        <a:srgbClr val="FF7D19"/>
      </a:accent2>
      <a:accent3>
        <a:srgbClr val="D1D191"/>
      </a:accent3>
      <a:accent4>
        <a:srgbClr val="009582"/>
      </a:accent4>
      <a:accent5>
        <a:srgbClr val="FFB20E"/>
      </a:accent5>
      <a:accent6>
        <a:srgbClr val="FF0000"/>
      </a:accent6>
      <a:hlink>
        <a:srgbClr val="FFB20E"/>
      </a:hlink>
      <a:folHlink>
        <a:srgbClr val="0188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4354056B3F5A439888EF3BDE9DAACE" ma:contentTypeVersion="5" ma:contentTypeDescription="Create a new document." ma:contentTypeScope="" ma:versionID="fe8c12634c9fa7f967f7ffd3b230016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e6d885dd3e3e61e77443506ae754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E08801-795F-48CA-880A-27FB670235E2}"/>
</file>

<file path=customXml/itemProps2.xml><?xml version="1.0" encoding="utf-8"?>
<ds:datastoreItem xmlns:ds="http://schemas.openxmlformats.org/officeDocument/2006/customXml" ds:itemID="{9D170A36-A5EE-47E3-95B2-591875D464FD}"/>
</file>

<file path=customXml/itemProps3.xml><?xml version="1.0" encoding="utf-8"?>
<ds:datastoreItem xmlns:ds="http://schemas.openxmlformats.org/officeDocument/2006/customXml" ds:itemID="{A2F2B9B0-1BD4-4A50-99EC-A8AF1535F394}"/>
</file>

<file path=docProps/app.xml><?xml version="1.0" encoding="utf-8"?>
<Properties xmlns="http://schemas.openxmlformats.org/officeDocument/2006/extended-properties" xmlns:vt="http://schemas.openxmlformats.org/officeDocument/2006/docPropsVTypes">
  <TotalTime>8979</TotalTime>
  <Words>628</Words>
  <Application>Microsoft Office PowerPoint</Application>
  <PresentationFormat>On-screen Show (4:3)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Lucida Grande</vt:lpstr>
      <vt:lpstr>Wingdings</vt:lpstr>
      <vt:lpstr>Office Theme</vt:lpstr>
      <vt:lpstr>PowerPoint Presentation</vt:lpstr>
      <vt:lpstr>CenterPoint Energy – Minnesota Gas Operations</vt:lpstr>
      <vt:lpstr>CenterPoint Energy – Lakeville Line</vt:lpstr>
      <vt:lpstr>CenterPoint Energy – Lakeville Line Routes</vt:lpstr>
      <vt:lpstr>CenterPoint Energy – Lakeville Line Routes</vt:lpstr>
      <vt:lpstr>Lakeville – Ipava Avenue 2022</vt:lpstr>
      <vt:lpstr>Anticipated Traffic Impacts</vt:lpstr>
      <vt:lpstr>How can I get construction updates?</vt:lpstr>
      <vt:lpstr>How can I contact CenterPoint Energy?</vt:lpstr>
      <vt:lpstr>What should I expect for restoration?</vt:lpstr>
      <vt:lpstr>In Closing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CNP_Generic_ST</dc:title>
  <dc:creator>Lynn Butler Bradford</dc:creator>
  <cp:lastModifiedBy>Gullickson, Hannah J</cp:lastModifiedBy>
  <cp:revision>57</cp:revision>
  <dcterms:created xsi:type="dcterms:W3CDTF">2014-06-01T14:34:38Z</dcterms:created>
  <dcterms:modified xsi:type="dcterms:W3CDTF">2022-02-22T17:26:15Z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0x010100214354056B3F5A439888EF3BDE9DAACE</vt:lpwstr>
  </property>
  <property fmtid="{D5CDD505-2E9C-101B-9397-08002B2CF9AE}" pid="3" name="Order">
    <vt:r8>6000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