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0" r:id="rId6"/>
    <p:sldId id="270" r:id="rId7"/>
    <p:sldId id="279" r:id="rId8"/>
    <p:sldId id="280" r:id="rId9"/>
    <p:sldId id="278" r:id="rId10"/>
    <p:sldId id="276" r:id="rId11"/>
    <p:sldId id="2121" r:id="rId12"/>
    <p:sldId id="212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4032" userDrawn="1">
          <p15:clr>
            <a:srgbClr val="A4A3A4"/>
          </p15:clr>
        </p15:guide>
        <p15:guide id="3" orient="horz" pos="37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228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7" pos="5472" userDrawn="1">
          <p15:clr>
            <a:srgbClr val="A4A3A4"/>
          </p15:clr>
        </p15:guide>
        <p15:guide id="8" pos="55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D5C42D"/>
    <a:srgbClr val="1AA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8"/>
    <p:restoredTop sz="96460"/>
  </p:normalViewPr>
  <p:slideViewPr>
    <p:cSldViewPr snapToGrid="0" showGuides="1">
      <p:cViewPr varScale="1">
        <p:scale>
          <a:sx n="110" d="100"/>
          <a:sy n="110" d="100"/>
        </p:scale>
        <p:origin x="2004" y="96"/>
      </p:cViewPr>
      <p:guideLst>
        <p:guide orient="horz" pos="1008"/>
        <p:guide orient="horz" pos="4032"/>
        <p:guide orient="horz" pos="372"/>
        <p:guide pos="2880"/>
        <p:guide pos="228"/>
        <p:guide pos="288"/>
        <p:guide pos="5472"/>
        <p:guide pos="55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notesViewPr>
    <p:cSldViewPr snapToGrid="0" showGuides="1">
      <p:cViewPr varScale="1">
        <p:scale>
          <a:sx n="50" d="100"/>
          <a:sy n="50" d="100"/>
        </p:scale>
        <p:origin x="-293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033EE-BA32-419A-9EDE-DF6E818675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0D7CC-4501-471C-AD02-75920EE9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749C-4674-4E07-8076-08270B9EEA7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4F29A-0DB2-455F-BF4A-20C9E9A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D3CF-26E6-4043-9114-6733EFF40E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0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8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8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9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0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1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339" y="1996492"/>
            <a:ext cx="4187825" cy="4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b="1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198339" y="4867462"/>
            <a:ext cx="2831042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60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452557"/>
            <a:ext cx="8420100" cy="4957768"/>
          </a:xfrm>
          <a:prstGeom prst="rect">
            <a:avLst/>
          </a:prstGeom>
        </p:spPr>
        <p:txBody>
          <a:bodyPr/>
          <a:lstStyle>
            <a:lvl1pPr>
              <a:buClr>
                <a:srgbClr val="0099DC"/>
              </a:buClr>
              <a:defRPr/>
            </a:lvl1pPr>
            <a:lvl2pPr>
              <a:buClr>
                <a:srgbClr val="006BAB"/>
              </a:buClr>
              <a:defRPr/>
            </a:lvl2pPr>
            <a:lvl3pPr>
              <a:buClr>
                <a:srgbClr val="F77128"/>
              </a:buClr>
              <a:defRPr/>
            </a:lvl3pPr>
            <a:lvl4pPr>
              <a:buClr>
                <a:srgbClr val="019587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25663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453896"/>
            <a:ext cx="4210050" cy="49469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53896"/>
            <a:ext cx="4210050" cy="49469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76786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7469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79089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22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1" y="189040"/>
            <a:ext cx="6492240" cy="1005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7650" y="6513984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D191B-EC79-44DF-9A66-5B2CE6AC2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61950" y="1452557"/>
            <a:ext cx="8420100" cy="4957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32376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ts val="1000"/>
        </a:spcBef>
        <a:buClr>
          <a:srgbClr val="0099DC"/>
        </a:buClr>
        <a:buSzPct val="120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40" indent="-346058" algn="l" defTabSz="914354" rtl="0" eaLnBrk="1" latinLnBrk="0" hangingPunct="1">
        <a:spcBef>
          <a:spcPts val="800"/>
        </a:spcBef>
        <a:buClr>
          <a:srgbClr val="006BAB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49" indent="-342882" algn="l" defTabSz="914354" rtl="0" eaLnBrk="1" latinLnBrk="0" hangingPunct="1">
        <a:spcBef>
          <a:spcPts val="600"/>
        </a:spcBef>
        <a:buClr>
          <a:srgbClr val="F77128"/>
        </a:buClr>
        <a:buSzPct val="10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-342882" algn="l" defTabSz="914354" rtl="0" eaLnBrk="1" latinLnBrk="0" hangingPunct="1">
        <a:spcBef>
          <a:spcPts val="400"/>
        </a:spcBef>
        <a:buClr>
          <a:srgbClr val="019587"/>
        </a:buClr>
        <a:buSzPct val="12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14" indent="-342882" algn="l" defTabSz="914354" rtl="0" eaLnBrk="1" latinLnBrk="0" hangingPunct="1">
        <a:spcBef>
          <a:spcPts val="200"/>
        </a:spcBef>
        <a:buClr>
          <a:schemeClr val="tx1"/>
        </a:buClr>
        <a:buSzPct val="108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025" y="2065328"/>
            <a:ext cx="5328585" cy="400111"/>
          </a:xfrm>
        </p:spPr>
        <p:txBody>
          <a:bodyPr/>
          <a:lstStyle/>
          <a:p>
            <a:r>
              <a:rPr lang="en-US" sz="2400" i="0" dirty="0"/>
              <a:t>CenterPoint Energy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23025" y="4707229"/>
            <a:ext cx="4208623" cy="457200"/>
          </a:xfrm>
        </p:spPr>
        <p:txBody>
          <a:bodyPr/>
          <a:lstStyle/>
          <a:p>
            <a:r>
              <a:rPr lang="en-US" dirty="0"/>
              <a:t>March 17, 2022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23025" y="2598064"/>
            <a:ext cx="5328585" cy="4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35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99DC"/>
              </a:buClr>
              <a:buSzPct val="120000"/>
              <a:buFont typeface="Arial"/>
              <a:buNone/>
              <a:defRPr lang="en-US" sz="1800" b="1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spcBef>
                <a:spcPts val="800"/>
              </a:spcBef>
              <a:buClr>
                <a:srgbClr val="006BAB"/>
              </a:buClr>
              <a:buSzPct val="120000"/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spcBef>
                <a:spcPts val="600"/>
              </a:spcBef>
              <a:buClr>
                <a:srgbClr val="F77128"/>
              </a:buClr>
              <a:buSzPct val="100000"/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spcBef>
                <a:spcPts val="400"/>
              </a:spcBef>
              <a:buClr>
                <a:srgbClr val="019587"/>
              </a:buClr>
              <a:buSzPct val="120000"/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spcBef>
                <a:spcPts val="200"/>
              </a:spcBef>
              <a:buClr>
                <a:schemeClr val="tx1"/>
              </a:buClr>
              <a:buSzPct val="108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Minneapolis – Kenny Neighborhood</a:t>
            </a:r>
          </a:p>
        </p:txBody>
      </p:sp>
    </p:spTree>
    <p:extLst>
      <p:ext uri="{BB962C8B-B14F-4D97-AF65-F5344CB8AC3E}">
        <p14:creationId xmlns:p14="http://schemas.microsoft.com/office/powerpoint/2010/main" val="22666801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CenterPoint Energy – Minnesota Gas Operations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199"/>
            <a:ext cx="4114800" cy="4810125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Founded in 1870</a:t>
            </a:r>
          </a:p>
          <a:p>
            <a:r>
              <a:rPr lang="en-US" altLang="en-US" sz="2000" dirty="0"/>
              <a:t>Serving 900,000+ customers </a:t>
            </a:r>
          </a:p>
          <a:p>
            <a:r>
              <a:rPr lang="en-US" altLang="en-US" sz="2000" dirty="0"/>
              <a:t>1,200 employees</a:t>
            </a:r>
          </a:p>
          <a:p>
            <a:r>
              <a:rPr lang="en-US" altLang="en-US" sz="2000" dirty="0"/>
              <a:t>Invested $1+ billion in infrastructure since 2013, with plans to invest additional $1 billion in next 5 years</a:t>
            </a:r>
          </a:p>
          <a:p>
            <a:r>
              <a:rPr lang="en-US" altLang="en-US" sz="2000" dirty="0"/>
              <a:t>14,000 miles of pipeline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8EA0EDC-0665-4359-A1E1-74A454AB3EE0}"/>
              </a:ext>
            </a:extLst>
          </p:cNvPr>
          <p:cNvSpPr/>
          <p:nvPr/>
        </p:nvSpPr>
        <p:spPr>
          <a:xfrm>
            <a:off x="5312229" y="1580550"/>
            <a:ext cx="3374571" cy="4381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6888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Minneapolis – Kenny Neighborhood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600199"/>
            <a:ext cx="4018462" cy="4810125"/>
          </a:xfrm>
        </p:spPr>
        <p:txBody>
          <a:bodyPr>
            <a:noAutofit/>
          </a:bodyPr>
          <a:lstStyle/>
          <a:p>
            <a:r>
              <a:rPr lang="en-US" altLang="en-US" sz="1800" dirty="0"/>
              <a:t>From spring to fall 2022, CenterPoint Energy’s authorized contractors will work in the Kenny Neighborhood. </a:t>
            </a:r>
          </a:p>
          <a:p>
            <a:r>
              <a:rPr lang="en-US" altLang="en-US" sz="1800" dirty="0"/>
              <a:t>Technician will make appointment with resident to move inside meter to outside of resident’s home. </a:t>
            </a:r>
          </a:p>
          <a:p>
            <a:r>
              <a:rPr lang="en-US" altLang="en-US" sz="1800" dirty="0"/>
              <a:t>Meter move takes approx. 2 to 3 hours.</a:t>
            </a:r>
          </a:p>
          <a:p>
            <a:r>
              <a:rPr lang="en-US" altLang="en-US" sz="1800" dirty="0"/>
              <a:t>Inside homes, technicians will wear masks.</a:t>
            </a:r>
          </a:p>
          <a:p>
            <a:r>
              <a:rPr lang="en-US" altLang="en-US" sz="1800" dirty="0"/>
              <a:t>After natural gas work is complete, technician will relight resident’s pilot lights.</a:t>
            </a:r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E575917-1D73-4DAB-8DF3-AA36E4240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04" y="1600525"/>
            <a:ext cx="4262847" cy="48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98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Inside-to-outside meter move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5428D-51DF-4722-AC27-E7D0B97F1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28" y="1600199"/>
            <a:ext cx="3660263" cy="4722224"/>
          </a:xfrm>
          <a:prstGeom prst="rect">
            <a:avLst/>
          </a:prstGeom>
        </p:spPr>
      </p:pic>
      <p:pic>
        <p:nvPicPr>
          <p:cNvPr id="7" name="Content Placeholder 6" descr="A machine on the wall&#10;&#10;Description automatically generated with low confidence">
            <a:extLst>
              <a:ext uri="{FF2B5EF4-FFF2-40B4-BE49-F238E27FC236}">
                <a16:creationId xmlns:a16="http://schemas.microsoft.com/office/drawing/2014/main" id="{3610AA60-7133-4EDB-8F0F-D7037686B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7" y="1600199"/>
            <a:ext cx="3561806" cy="4749075"/>
          </a:xfrm>
        </p:spPr>
      </p:pic>
    </p:spTree>
    <p:extLst>
      <p:ext uri="{BB962C8B-B14F-4D97-AF65-F5344CB8AC3E}">
        <p14:creationId xmlns:p14="http://schemas.microsoft.com/office/powerpoint/2010/main" val="24058165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Minneapolis – Lyndale Avenue S.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600199"/>
            <a:ext cx="4062004" cy="4810125"/>
          </a:xfrm>
        </p:spPr>
        <p:txBody>
          <a:bodyPr>
            <a:noAutofit/>
          </a:bodyPr>
          <a:lstStyle/>
          <a:p>
            <a:r>
              <a:rPr lang="en-US" altLang="en-US" sz="1800" dirty="0"/>
              <a:t>From April to fall 2022, CenterPoint Energy’s authorized contractors will work on Lyndale Avenue S. </a:t>
            </a:r>
          </a:p>
          <a:p>
            <a:r>
              <a:rPr lang="en-US" altLang="en-US" sz="1800" dirty="0"/>
              <a:t>Crews will replace two natural gas mains, connect service lines to first main, move inside meters outside, and restore disturbed areas.</a:t>
            </a:r>
          </a:p>
          <a:p>
            <a:r>
              <a:rPr lang="en-US" altLang="en-US" sz="1800" dirty="0"/>
              <a:t>Lane shifts, parking restrictions, and a sidewalk closure</a:t>
            </a:r>
          </a:p>
          <a:p>
            <a:r>
              <a:rPr lang="en-US" altLang="en-US" sz="1800" dirty="0"/>
              <a:t>Closure from 56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to 58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St. W.</a:t>
            </a:r>
          </a:p>
          <a:p>
            <a:r>
              <a:rPr lang="en-US" altLang="en-US" sz="1800" dirty="0"/>
              <a:t>Temporary restoration in between some of the crews’ work</a:t>
            </a:r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102CF402-F868-45DD-8E00-9C87B5C3C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7" y="1600199"/>
            <a:ext cx="3498784" cy="47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164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A field of green grass&#10;&#10;Description automatically generated with low confidence">
            <a:extLst>
              <a:ext uri="{FF2B5EF4-FFF2-40B4-BE49-F238E27FC236}">
                <a16:creationId xmlns:a16="http://schemas.microsoft.com/office/drawing/2014/main" id="{FA105879-23E8-4633-B2E1-21E361420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361"/>
          <a:stretch/>
        </p:blipFill>
        <p:spPr>
          <a:xfrm>
            <a:off x="4892267" y="1678224"/>
            <a:ext cx="3923848" cy="4552814"/>
          </a:xfrm>
        </p:spPr>
      </p:pic>
      <p:pic>
        <p:nvPicPr>
          <p:cNvPr id="11" name="Picture 10" descr="A picture containing ground, outdoor, cement, concrete&#10;&#10;Description automatically generated">
            <a:extLst>
              <a:ext uri="{FF2B5EF4-FFF2-40B4-BE49-F238E27FC236}">
                <a16:creationId xmlns:a16="http://schemas.microsoft.com/office/drawing/2014/main" id="{D35D901D-7010-4AB3-A77E-F5C0A5806C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r="13834"/>
          <a:stretch/>
        </p:blipFill>
        <p:spPr>
          <a:xfrm rot="10800000">
            <a:off x="444137" y="1678224"/>
            <a:ext cx="4127863" cy="45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358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199"/>
            <a:ext cx="4315098" cy="4810125"/>
          </a:xfrm>
        </p:spPr>
        <p:txBody>
          <a:bodyPr>
            <a:noAutofit/>
          </a:bodyPr>
          <a:lstStyle/>
          <a:p>
            <a:r>
              <a:rPr lang="fr-FR" altLang="en-US" sz="1800" dirty="0"/>
              <a:t>CenterPointEnergy.com/Construction</a:t>
            </a:r>
          </a:p>
          <a:p>
            <a:r>
              <a:rPr lang="fr-FR" altLang="en-US" sz="1800" dirty="0"/>
              <a:t>Construction questions: </a:t>
            </a:r>
          </a:p>
          <a:p>
            <a:pPr lvl="1"/>
            <a:r>
              <a:rPr lang="fr-FR" altLang="en-US" sz="1800" dirty="0" err="1"/>
              <a:t>hannah.gullickson</a:t>
            </a:r>
            <a:r>
              <a:rPr lang="fr-FR" altLang="en-US" sz="1800" dirty="0"/>
              <a:t>@ centerpointenergy.com </a:t>
            </a:r>
          </a:p>
          <a:p>
            <a:pPr lvl="1"/>
            <a:r>
              <a:rPr lang="fr-FR" altLang="en-US" sz="1800" dirty="0"/>
              <a:t>612-321-5546</a:t>
            </a:r>
          </a:p>
          <a:p>
            <a:r>
              <a:rPr lang="fr-FR" altLang="en-US" sz="1800" dirty="0" err="1"/>
              <a:t>Restoration</a:t>
            </a:r>
            <a:r>
              <a:rPr lang="fr-FR" altLang="en-US" sz="1800" dirty="0"/>
              <a:t> questions: </a:t>
            </a:r>
          </a:p>
          <a:p>
            <a:pPr lvl="1"/>
            <a:r>
              <a:rPr lang="fr-FR" altLang="en-US" sz="1800" dirty="0" err="1"/>
              <a:t>csv.restoration</a:t>
            </a:r>
            <a:r>
              <a:rPr lang="fr-FR" altLang="en-US" sz="1800" dirty="0"/>
              <a:t>@</a:t>
            </a:r>
          </a:p>
          <a:p>
            <a:pPr lvl="1"/>
            <a:r>
              <a:rPr lang="fr-FR" altLang="en-US" sz="1800" dirty="0"/>
              <a:t>centerpointenergy.com</a:t>
            </a:r>
          </a:p>
          <a:p>
            <a:pPr lvl="1"/>
            <a:r>
              <a:rPr lang="fr-FR" altLang="en-US" sz="1800" dirty="0"/>
              <a:t>612-321-5477</a:t>
            </a:r>
          </a:p>
          <a:p>
            <a:r>
              <a:rPr lang="fr-FR" altLang="en-US" sz="1800" dirty="0"/>
              <a:t>All </a:t>
            </a:r>
            <a:r>
              <a:rPr lang="fr-FR" altLang="en-US" sz="1800" dirty="0" err="1"/>
              <a:t>other</a:t>
            </a:r>
            <a:r>
              <a:rPr lang="fr-FR" altLang="en-US" sz="1800" dirty="0"/>
              <a:t> questions: </a:t>
            </a:r>
          </a:p>
          <a:p>
            <a:pPr lvl="1"/>
            <a:r>
              <a:rPr lang="fr-FR" altLang="en-US" sz="1800" dirty="0"/>
              <a:t>csv.constructionservices@centerpointenergy.com </a:t>
            </a:r>
          </a:p>
          <a:p>
            <a:pPr lvl="1"/>
            <a:r>
              <a:rPr lang="fr-FR" altLang="en-US" sz="1800" dirty="0"/>
              <a:t>612-321-5369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61CE82F-E7DD-4891-AA08-1DF90856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63" y="1600199"/>
            <a:ext cx="3339738" cy="48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619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payment assistance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3A93874-8B93-4EDD-BBEA-10C50147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513436"/>
            <a:ext cx="8410574" cy="49134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Low Income Home Energy Assistance Program (LIHEAP)</a:t>
            </a:r>
          </a:p>
          <a:p>
            <a:pPr lvl="2"/>
            <a:r>
              <a:rPr lang="en-US" dirty="0"/>
              <a:t>Grants up to $2,000 per household</a:t>
            </a:r>
          </a:p>
          <a:p>
            <a:pPr lvl="2"/>
            <a:r>
              <a:rPr lang="en-US" dirty="0"/>
              <a:t>Program income guidelines based on 60% of MN median income</a:t>
            </a:r>
          </a:p>
          <a:p>
            <a:pPr lvl="2"/>
            <a:r>
              <a:rPr lang="en-US" dirty="0"/>
              <a:t>Apply via the Department of Commerce website:  www.mn.gov/commerce</a:t>
            </a:r>
          </a:p>
          <a:p>
            <a:pPr marL="4572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CenterPoint Energy Gas Affordability Program (GAP)</a:t>
            </a:r>
          </a:p>
          <a:p>
            <a:pPr lvl="2"/>
            <a:r>
              <a:rPr lang="en-US" dirty="0"/>
              <a:t>Customers receiving LIHEAP funds may also be eligible for GAP assistance</a:t>
            </a:r>
          </a:p>
          <a:p>
            <a:pPr lvl="2"/>
            <a:r>
              <a:rPr lang="en-US" dirty="0"/>
              <a:t>Monthly natural gas payments will not exceed 3% of income</a:t>
            </a:r>
          </a:p>
          <a:p>
            <a:pPr lvl="2"/>
            <a:r>
              <a:rPr lang="en-US" dirty="0"/>
              <a:t>Apply by calling 612-372-4727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Salvation Army </a:t>
            </a:r>
            <a:r>
              <a:rPr lang="en-US" dirty="0" err="1"/>
              <a:t>HeatShare</a:t>
            </a:r>
            <a:r>
              <a:rPr lang="en-US" dirty="0"/>
              <a:t> Program</a:t>
            </a:r>
          </a:p>
          <a:p>
            <a:pPr lvl="2"/>
            <a:r>
              <a:rPr lang="en-US" dirty="0"/>
              <a:t>Emergency Assistance for income eligible customers facing utility disconnection</a:t>
            </a:r>
          </a:p>
          <a:p>
            <a:pPr lvl="2"/>
            <a:r>
              <a:rPr lang="en-US" dirty="0"/>
              <a:t>Income criteria based on 50% of MN median income</a:t>
            </a:r>
          </a:p>
          <a:p>
            <a:pPr lvl="2"/>
            <a:r>
              <a:rPr lang="en-US" dirty="0"/>
              <a:t>Apply by calling 651-746-3400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775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One-click resource links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6A02ED5E-4CE1-4363-914B-3F0583E06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137" y="1381532"/>
            <a:ext cx="8181725" cy="4911048"/>
          </a:xfrm>
        </p:spPr>
      </p:pic>
    </p:spTree>
    <p:extLst>
      <p:ext uri="{BB962C8B-B14F-4D97-AF65-F5344CB8AC3E}">
        <p14:creationId xmlns:p14="http://schemas.microsoft.com/office/powerpoint/2010/main" val="26072989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  <a:miter lim="800000"/>
          <a:headEnd/>
          <a:tailEnd/>
        </a:ln>
        <a:effectLst>
          <a:outerShdw blurRad="228600" dist="139700" dir="2700000" algn="tl" rotWithShape="0">
            <a:prstClr val="black">
              <a:alpha val="3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NP">
      <a:dk1>
        <a:srgbClr val="000000"/>
      </a:dk1>
      <a:lt1>
        <a:srgbClr val="FFFFFF"/>
      </a:lt1>
      <a:dk2>
        <a:srgbClr val="FF7D19"/>
      </a:dk2>
      <a:lt2>
        <a:srgbClr val="D1D191"/>
      </a:lt2>
      <a:accent1>
        <a:srgbClr val="0188B5"/>
      </a:accent1>
      <a:accent2>
        <a:srgbClr val="FF7D19"/>
      </a:accent2>
      <a:accent3>
        <a:srgbClr val="D1D191"/>
      </a:accent3>
      <a:accent4>
        <a:srgbClr val="009582"/>
      </a:accent4>
      <a:accent5>
        <a:srgbClr val="FFB20E"/>
      </a:accent5>
      <a:accent6>
        <a:srgbClr val="FF0000"/>
      </a:accent6>
      <a:hlink>
        <a:srgbClr val="FFB20E"/>
      </a:hlink>
      <a:folHlink>
        <a:srgbClr val="0188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NP">
      <a:dk1>
        <a:srgbClr val="000000"/>
      </a:dk1>
      <a:lt1>
        <a:srgbClr val="FFFFFF"/>
      </a:lt1>
      <a:dk2>
        <a:srgbClr val="FF7D19"/>
      </a:dk2>
      <a:lt2>
        <a:srgbClr val="D1D191"/>
      </a:lt2>
      <a:accent1>
        <a:srgbClr val="0188B5"/>
      </a:accent1>
      <a:accent2>
        <a:srgbClr val="FF7D19"/>
      </a:accent2>
      <a:accent3>
        <a:srgbClr val="D1D191"/>
      </a:accent3>
      <a:accent4>
        <a:srgbClr val="009582"/>
      </a:accent4>
      <a:accent5>
        <a:srgbClr val="FFB20E"/>
      </a:accent5>
      <a:accent6>
        <a:srgbClr val="FF0000"/>
      </a:accent6>
      <a:hlink>
        <a:srgbClr val="FFB20E"/>
      </a:hlink>
      <a:folHlink>
        <a:srgbClr val="0188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354056B3F5A439888EF3BDE9DAACE" ma:contentTypeVersion="5" ma:contentTypeDescription="Create a new document." ma:contentTypeScope="" ma:versionID="fe8c12634c9fa7f967f7ffd3b230016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e6d885dd3e3e61e77443506ae754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A1D4ED-5F54-41FE-9180-0B97873589CD}"/>
</file>

<file path=customXml/itemProps2.xml><?xml version="1.0" encoding="utf-8"?>
<ds:datastoreItem xmlns:ds="http://schemas.openxmlformats.org/officeDocument/2006/customXml" ds:itemID="{9D170A36-A5EE-47E3-95B2-591875D464FD}"/>
</file>

<file path=customXml/itemProps3.xml><?xml version="1.0" encoding="utf-8"?>
<ds:datastoreItem xmlns:ds="http://schemas.openxmlformats.org/officeDocument/2006/customXml" ds:itemID="{A2F2B9B0-1BD4-4A50-99EC-A8AF1535F394}"/>
</file>

<file path=docProps/app.xml><?xml version="1.0" encoding="utf-8"?>
<Properties xmlns="http://schemas.openxmlformats.org/officeDocument/2006/extended-properties" xmlns:vt="http://schemas.openxmlformats.org/officeDocument/2006/docPropsVTypes">
  <TotalTime>9239</TotalTime>
  <Words>368</Words>
  <Application>Microsoft Office PowerPoint</Application>
  <PresentationFormat>On-screen Show (4:3)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Lucida Grande</vt:lpstr>
      <vt:lpstr>Wingdings</vt:lpstr>
      <vt:lpstr>Office Theme</vt:lpstr>
      <vt:lpstr>PowerPoint Presentation</vt:lpstr>
      <vt:lpstr>CenterPoint Energy – Minnesota Gas Operations</vt:lpstr>
      <vt:lpstr>Minneapolis – Kenny Neighborhood</vt:lpstr>
      <vt:lpstr>Inside-to-outside meter move</vt:lpstr>
      <vt:lpstr>Minneapolis – Lyndale Avenue S.</vt:lpstr>
      <vt:lpstr>Restoration</vt:lpstr>
      <vt:lpstr>Contact information</vt:lpstr>
      <vt:lpstr>Energy payment assistance</vt:lpstr>
      <vt:lpstr>One-click resource links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CNP_Generic_ST</dc:title>
  <dc:creator>Lynn Butler Bradford</dc:creator>
  <cp:lastModifiedBy>Gullickson, Hannah J</cp:lastModifiedBy>
  <cp:revision>70</cp:revision>
  <dcterms:created xsi:type="dcterms:W3CDTF">2014-06-01T14:34:38Z</dcterms:created>
  <dcterms:modified xsi:type="dcterms:W3CDTF">2022-03-17T20:55:09Z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0x010100214354056B3F5A439888EF3BDE9DAACE</vt:lpwstr>
  </property>
  <property fmtid="{D5CDD505-2E9C-101B-9397-08002B2CF9AE}" pid="3" name="Order">
    <vt:r8>6000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